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senal" panose="020B0604020202020204" charset="0"/>
      <p:regular r:id="rId24"/>
    </p:embeddedFont>
    <p:embeddedFont>
      <p:font typeface="Arsenal Bold" panose="020B0604020202020204" charset="0"/>
      <p:regular r:id="rId25"/>
    </p:embeddedFont>
    <p:embeddedFont>
      <p:font typeface="Open Sans Light" panose="020B0306030504020204" pitchFamily="3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766"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0.sv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0.sv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1.jpeg"/><Relationship Id="rId4" Type="http://schemas.openxmlformats.org/officeDocument/2006/relationships/image" Target="../media/image3.png"/><Relationship Id="rId9"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4.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4.jpeg"/><Relationship Id="rId4" Type="http://schemas.openxmlformats.org/officeDocument/2006/relationships/image" Target="../media/image3.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400000">
            <a:off x="-11880111" y="2140616"/>
            <a:ext cx="17288724" cy="11316255"/>
          </a:xfrm>
          <a:custGeom>
            <a:avLst/>
            <a:gdLst/>
            <a:ahLst/>
            <a:cxnLst/>
            <a:rect l="l" t="t" r="r" b="b"/>
            <a:pathLst>
              <a:path w="17288724" h="11316255">
                <a:moveTo>
                  <a:pt x="0" y="0"/>
                </a:moveTo>
                <a:lnTo>
                  <a:pt x="17288724" y="0"/>
                </a:lnTo>
                <a:lnTo>
                  <a:pt x="17288724" y="11316256"/>
                </a:lnTo>
                <a:lnTo>
                  <a:pt x="0" y="1131625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2236424" y="-6893350"/>
            <a:ext cx="13446983" cy="9480123"/>
          </a:xfrm>
          <a:custGeom>
            <a:avLst/>
            <a:gdLst/>
            <a:ahLst/>
            <a:cxnLst/>
            <a:rect l="l" t="t" r="r" b="b"/>
            <a:pathLst>
              <a:path w="13446983" h="9480123">
                <a:moveTo>
                  <a:pt x="0" y="0"/>
                </a:moveTo>
                <a:lnTo>
                  <a:pt x="13446983" y="0"/>
                </a:lnTo>
                <a:lnTo>
                  <a:pt x="13446983" y="9480123"/>
                </a:lnTo>
                <a:lnTo>
                  <a:pt x="0" y="9480123"/>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146234">
            <a:off x="9776507" y="-421743"/>
            <a:ext cx="9750091" cy="15598143"/>
          </a:xfrm>
          <a:custGeom>
            <a:avLst/>
            <a:gdLst/>
            <a:ahLst/>
            <a:cxnLst/>
            <a:rect l="l" t="t" r="r" b="b"/>
            <a:pathLst>
              <a:path w="9750091" h="15598143">
                <a:moveTo>
                  <a:pt x="0" y="0"/>
                </a:moveTo>
                <a:lnTo>
                  <a:pt x="9750091" y="0"/>
                </a:lnTo>
                <a:lnTo>
                  <a:pt x="9750091" y="15598144"/>
                </a:lnTo>
                <a:lnTo>
                  <a:pt x="0" y="15598144"/>
                </a:lnTo>
                <a:lnTo>
                  <a:pt x="0" y="0"/>
                </a:lnTo>
                <a:close/>
              </a:path>
            </a:pathLst>
          </a:custGeom>
          <a:blipFill>
            <a:blip r:embed="rId6">
              <a:alphaModFix amt="80000"/>
            </a:blip>
            <a:stretch>
              <a:fillRect l="-13991" r="-13991"/>
            </a:stretch>
          </a:blipFill>
        </p:spPr>
        <p:txBody>
          <a:bodyPr/>
          <a:lstStyle/>
          <a:p>
            <a:endParaRPr lang="en-US"/>
          </a:p>
        </p:txBody>
      </p:sp>
      <p:sp>
        <p:nvSpPr>
          <p:cNvPr id="5" name="Freeform 5"/>
          <p:cNvSpPr/>
          <p:nvPr/>
        </p:nvSpPr>
        <p:spPr>
          <a:xfrm>
            <a:off x="15263457" y="-1436168"/>
            <a:ext cx="3991685" cy="3492725"/>
          </a:xfrm>
          <a:custGeom>
            <a:avLst/>
            <a:gdLst/>
            <a:ahLst/>
            <a:cxnLst/>
            <a:rect l="l" t="t" r="r" b="b"/>
            <a:pathLst>
              <a:path w="3991685" h="3492725">
                <a:moveTo>
                  <a:pt x="0" y="0"/>
                </a:moveTo>
                <a:lnTo>
                  <a:pt x="3991686" y="0"/>
                </a:lnTo>
                <a:lnTo>
                  <a:pt x="3991686" y="3492725"/>
                </a:lnTo>
                <a:lnTo>
                  <a:pt x="0" y="3492725"/>
                </a:lnTo>
                <a:lnTo>
                  <a:pt x="0" y="0"/>
                </a:lnTo>
                <a:close/>
              </a:path>
            </a:pathLst>
          </a:custGeom>
          <a:blipFill>
            <a:blip r:embed="rId7">
              <a:alphaModFix amt="70000"/>
            </a:blip>
            <a:stretch>
              <a:fillRect/>
            </a:stretch>
          </a:blipFill>
        </p:spPr>
        <p:txBody>
          <a:bodyPr/>
          <a:lstStyle/>
          <a:p>
            <a:endParaRPr lang="en-US"/>
          </a:p>
        </p:txBody>
      </p:sp>
      <p:sp>
        <p:nvSpPr>
          <p:cNvPr id="6" name="Freeform 6"/>
          <p:cNvSpPr/>
          <p:nvPr/>
        </p:nvSpPr>
        <p:spPr>
          <a:xfrm rot="-5400000">
            <a:off x="4919807" y="8065746"/>
            <a:ext cx="4655111" cy="1466360"/>
          </a:xfrm>
          <a:custGeom>
            <a:avLst/>
            <a:gdLst/>
            <a:ahLst/>
            <a:cxnLst/>
            <a:rect l="l" t="t" r="r" b="b"/>
            <a:pathLst>
              <a:path w="4655111" h="1466360">
                <a:moveTo>
                  <a:pt x="0" y="0"/>
                </a:moveTo>
                <a:lnTo>
                  <a:pt x="4655111" y="0"/>
                </a:lnTo>
                <a:lnTo>
                  <a:pt x="4655111" y="1466360"/>
                </a:lnTo>
                <a:lnTo>
                  <a:pt x="0" y="1466360"/>
                </a:lnTo>
                <a:lnTo>
                  <a:pt x="0" y="0"/>
                </a:lnTo>
                <a:close/>
              </a:path>
            </a:pathLst>
          </a:custGeom>
          <a:blipFill>
            <a:blip r:embed="rId8">
              <a:alphaModFix amt="90000"/>
            </a:blip>
            <a:stretch>
              <a:fillRect/>
            </a:stretch>
          </a:blipFill>
        </p:spPr>
        <p:txBody>
          <a:bodyPr/>
          <a:lstStyle/>
          <a:p>
            <a:endParaRPr lang="en-US"/>
          </a:p>
        </p:txBody>
      </p:sp>
      <p:sp>
        <p:nvSpPr>
          <p:cNvPr id="7" name="Freeform 7"/>
          <p:cNvSpPr/>
          <p:nvPr/>
        </p:nvSpPr>
        <p:spPr>
          <a:xfrm>
            <a:off x="-2537211" y="3077059"/>
            <a:ext cx="11077253" cy="7394066"/>
          </a:xfrm>
          <a:custGeom>
            <a:avLst/>
            <a:gdLst/>
            <a:ahLst/>
            <a:cxnLst/>
            <a:rect l="l" t="t" r="r" b="b"/>
            <a:pathLst>
              <a:path w="11077253" h="7394066">
                <a:moveTo>
                  <a:pt x="0" y="0"/>
                </a:moveTo>
                <a:lnTo>
                  <a:pt x="11077253" y="0"/>
                </a:lnTo>
                <a:lnTo>
                  <a:pt x="11077253" y="7394066"/>
                </a:lnTo>
                <a:lnTo>
                  <a:pt x="0" y="7394066"/>
                </a:lnTo>
                <a:lnTo>
                  <a:pt x="0" y="0"/>
                </a:lnTo>
                <a:close/>
              </a:path>
            </a:pathLst>
          </a:custGeom>
          <a:blipFill>
            <a:blip r:embed="rId9"/>
            <a:stretch>
              <a:fillRect/>
            </a:stretch>
          </a:blipFill>
        </p:spPr>
        <p:txBody>
          <a:bodyPr/>
          <a:lstStyle/>
          <a:p>
            <a:endParaRPr lang="en-US"/>
          </a:p>
        </p:txBody>
      </p:sp>
      <p:grpSp>
        <p:nvGrpSpPr>
          <p:cNvPr id="8" name="Group 8"/>
          <p:cNvGrpSpPr/>
          <p:nvPr/>
        </p:nvGrpSpPr>
        <p:grpSpPr>
          <a:xfrm>
            <a:off x="8148086" y="3191493"/>
            <a:ext cx="9988790" cy="3904013"/>
            <a:chOff x="0" y="0"/>
            <a:chExt cx="13318386" cy="5205351"/>
          </a:xfrm>
        </p:grpSpPr>
        <p:sp>
          <p:nvSpPr>
            <p:cNvPr id="9" name="TextBox 9"/>
            <p:cNvSpPr txBox="1"/>
            <p:nvPr/>
          </p:nvSpPr>
          <p:spPr>
            <a:xfrm>
              <a:off x="0" y="371412"/>
              <a:ext cx="13318386" cy="3760825"/>
            </a:xfrm>
            <a:prstGeom prst="rect">
              <a:avLst/>
            </a:prstGeom>
          </p:spPr>
          <p:txBody>
            <a:bodyPr lIns="0" tIns="0" rIns="0" bIns="0" rtlCol="0" anchor="t">
              <a:spAutoFit/>
            </a:bodyPr>
            <a:lstStyle/>
            <a:p>
              <a:pPr algn="r">
                <a:lnSpc>
                  <a:spcPts val="7239"/>
                </a:lnSpc>
              </a:pPr>
              <a:r>
                <a:rPr lang="en-US" sz="7239" spc="361">
                  <a:solidFill>
                    <a:srgbClr val="494949"/>
                  </a:solidFill>
                  <a:latin typeface="Arsenal"/>
                  <a:ea typeface="Arsenal"/>
                  <a:cs typeface="Arsenal"/>
                  <a:sym typeface="Arsenal"/>
                </a:rPr>
                <a:t>DỰ BÁO GIÁ VÀNG THÔNG QUA MÔ HÌNH LSTM VÀ PYSPARK</a:t>
              </a:r>
            </a:p>
          </p:txBody>
        </p:sp>
        <p:sp>
          <p:nvSpPr>
            <p:cNvPr id="10" name="TextBox 10"/>
            <p:cNvSpPr txBox="1"/>
            <p:nvPr/>
          </p:nvSpPr>
          <p:spPr>
            <a:xfrm>
              <a:off x="1949584" y="4532928"/>
              <a:ext cx="11368803" cy="672422"/>
            </a:xfrm>
            <a:prstGeom prst="rect">
              <a:avLst/>
            </a:prstGeom>
          </p:spPr>
          <p:txBody>
            <a:bodyPr lIns="0" tIns="0" rIns="0" bIns="0" rtlCol="0" anchor="t">
              <a:spAutoFit/>
            </a:bodyPr>
            <a:lstStyle/>
            <a:p>
              <a:pPr algn="r">
                <a:lnSpc>
                  <a:spcPts val="4339"/>
                </a:lnSpc>
              </a:pPr>
              <a:r>
                <a:rPr lang="en-US" sz="3099" spc="185">
                  <a:solidFill>
                    <a:srgbClr val="494949"/>
                  </a:solidFill>
                  <a:latin typeface="Open Sans Light"/>
                  <a:ea typeface="Open Sans Light"/>
                  <a:cs typeface="Open Sans Light"/>
                  <a:sym typeface="Open Sans Light"/>
                </a:rPr>
                <a:t>May 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9073370" y="6477857"/>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TextBox 5"/>
          <p:cNvSpPr txBox="1"/>
          <p:nvPr/>
        </p:nvSpPr>
        <p:spPr>
          <a:xfrm>
            <a:off x="1028700" y="320899"/>
            <a:ext cx="9784150"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TỔNG QUAN QUY TRÌNH</a:t>
            </a:r>
          </a:p>
        </p:txBody>
      </p:sp>
      <p:sp>
        <p:nvSpPr>
          <p:cNvPr id="6" name="Freeform 6"/>
          <p:cNvSpPr/>
          <p:nvPr/>
        </p:nvSpPr>
        <p:spPr>
          <a:xfrm>
            <a:off x="1135705" y="1637847"/>
            <a:ext cx="13805752" cy="7765736"/>
          </a:xfrm>
          <a:custGeom>
            <a:avLst/>
            <a:gdLst/>
            <a:ahLst/>
            <a:cxnLst/>
            <a:rect l="l" t="t" r="r" b="b"/>
            <a:pathLst>
              <a:path w="13805752" h="7765736">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7" name="TextBox 7"/>
          <p:cNvSpPr txBox="1"/>
          <p:nvPr/>
        </p:nvSpPr>
        <p:spPr>
          <a:xfrm>
            <a:off x="1760473" y="2167240"/>
            <a:ext cx="12467973" cy="3328656"/>
          </a:xfrm>
          <a:prstGeom prst="rect">
            <a:avLst/>
          </a:prstGeom>
        </p:spPr>
        <p:txBody>
          <a:bodyPr lIns="0" tIns="0" rIns="0" bIns="0" rtlCol="0" anchor="t">
            <a:spAutoFit/>
          </a:bodyPr>
          <a:lstStyle/>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Bước 1: Tải và xử lý dữ liệu (PySpark, HDFS).</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Bước 2: Chuẩn hóa và chuẩn bị dữ liệu (MinMaxScaler, window_size=30).</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Bước 3: Huấn luyện mô hình LSTM.</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Bước 4: Đánh giá mô hình (MAE, MSE, RMSE, MAPE, R²).</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Bước 5: Trực quan hóa kết quả (biểu đồ dự đoán vs thực tế).</a:t>
            </a:r>
          </a:p>
          <a:p>
            <a:pPr algn="l">
              <a:lnSpc>
                <a:spcPts val="3319"/>
              </a:lnSpc>
            </a:pPr>
            <a:r>
              <a:rPr lang="en-US" sz="2766" b="1" spc="110">
                <a:solidFill>
                  <a:srgbClr val="000000"/>
                </a:solidFill>
                <a:latin typeface="Arsenal Bold"/>
                <a:ea typeface="Arsenal Bold"/>
                <a:cs typeface="Arsenal Bold"/>
                <a:sym typeface="Arsenal Bold"/>
              </a:rPr>
              <a:t> </a:t>
            </a:r>
          </a:p>
          <a:p>
            <a:pPr algn="l">
              <a:lnSpc>
                <a:spcPts val="3319"/>
              </a:lnSpc>
            </a:pPr>
            <a:r>
              <a:rPr lang="en-US" sz="2766" b="1" spc="110">
                <a:solidFill>
                  <a:srgbClr val="000000"/>
                </a:solidFill>
                <a:latin typeface="Arsenal Bold"/>
                <a:ea typeface="Arsenal Bold"/>
                <a:cs typeface="Arsenal Bold"/>
                <a:sym typeface="Arsenal Bold"/>
              </a:rPr>
              <a:t>Sở đồ luồng thể hiện cho 5 bước: </a:t>
            </a:r>
          </a:p>
          <a:p>
            <a:pPr algn="l">
              <a:lnSpc>
                <a:spcPts val="3319"/>
              </a:lnSpc>
            </a:pPr>
            <a:endParaRPr lang="en-US" sz="2766" b="1" spc="110">
              <a:solidFill>
                <a:srgbClr val="000000"/>
              </a:solidFill>
              <a:latin typeface="Arsenal Bold"/>
              <a:ea typeface="Arsenal Bold"/>
              <a:cs typeface="Arsenal Bold"/>
              <a:sym typeface="Arsenal Bold"/>
            </a:endParaRPr>
          </a:p>
        </p:txBody>
      </p:sp>
      <p:sp>
        <p:nvSpPr>
          <p:cNvPr id="8" name="Freeform 8"/>
          <p:cNvSpPr/>
          <p:nvPr/>
        </p:nvSpPr>
        <p:spPr>
          <a:xfrm>
            <a:off x="1370103" y="6076453"/>
            <a:ext cx="2165270" cy="1217965"/>
          </a:xfrm>
          <a:custGeom>
            <a:avLst/>
            <a:gdLst/>
            <a:ahLst/>
            <a:cxnLst/>
            <a:rect l="l" t="t" r="r" b="b"/>
            <a:pathLst>
              <a:path w="2165270" h="1217965">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9" name="TextBox 9"/>
          <p:cNvSpPr txBox="1"/>
          <p:nvPr/>
        </p:nvSpPr>
        <p:spPr>
          <a:xfrm>
            <a:off x="1595374" y="6493744"/>
            <a:ext cx="1714729" cy="383384"/>
          </a:xfrm>
          <a:prstGeom prst="rect">
            <a:avLst/>
          </a:prstGeom>
        </p:spPr>
        <p:txBody>
          <a:bodyPr lIns="0" tIns="0" rIns="0" bIns="0" rtlCol="0" anchor="t">
            <a:spAutoFit/>
          </a:bodyPr>
          <a:lstStyle/>
          <a:p>
            <a:pPr algn="l">
              <a:lnSpc>
                <a:spcPts val="3058"/>
              </a:lnSpc>
            </a:pPr>
            <a:r>
              <a:rPr lang="en-US" sz="2548" b="1" spc="101">
                <a:solidFill>
                  <a:srgbClr val="000000"/>
                </a:solidFill>
                <a:latin typeface="Arsenal Bold"/>
                <a:ea typeface="Arsenal Bold"/>
                <a:cs typeface="Arsenal Bold"/>
                <a:sym typeface="Arsenal Bold"/>
              </a:rPr>
              <a:t>Dữ liệu CSV</a:t>
            </a:r>
          </a:p>
        </p:txBody>
      </p:sp>
      <p:sp>
        <p:nvSpPr>
          <p:cNvPr id="10" name="Freeform 10"/>
          <p:cNvSpPr/>
          <p:nvPr/>
        </p:nvSpPr>
        <p:spPr>
          <a:xfrm>
            <a:off x="4173779" y="6076453"/>
            <a:ext cx="2165270" cy="1217965"/>
          </a:xfrm>
          <a:custGeom>
            <a:avLst/>
            <a:gdLst/>
            <a:ahLst/>
            <a:cxnLst/>
            <a:rect l="l" t="t" r="r" b="b"/>
            <a:pathLst>
              <a:path w="2165270" h="1217965">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11" name="TextBox 11"/>
          <p:cNvSpPr txBox="1"/>
          <p:nvPr/>
        </p:nvSpPr>
        <p:spPr>
          <a:xfrm>
            <a:off x="4450265" y="6339808"/>
            <a:ext cx="1692162" cy="749333"/>
          </a:xfrm>
          <a:prstGeom prst="rect">
            <a:avLst/>
          </a:prstGeom>
        </p:spPr>
        <p:txBody>
          <a:bodyPr lIns="0" tIns="0" rIns="0" bIns="0" rtlCol="0" anchor="t">
            <a:spAutoFit/>
          </a:bodyPr>
          <a:lstStyle/>
          <a:p>
            <a:pPr algn="l">
              <a:lnSpc>
                <a:spcPts val="2988"/>
              </a:lnSpc>
            </a:pPr>
            <a:r>
              <a:rPr lang="en-US" sz="2490" b="1" spc="99">
                <a:solidFill>
                  <a:srgbClr val="000000"/>
                </a:solidFill>
                <a:latin typeface="Arsenal Bold"/>
                <a:ea typeface="Arsenal Bold"/>
                <a:cs typeface="Arsenal Bold"/>
                <a:sym typeface="Arsenal Bold"/>
              </a:rPr>
              <a:t>Xử lý và lưu HDFS</a:t>
            </a:r>
          </a:p>
        </p:txBody>
      </p:sp>
      <p:sp>
        <p:nvSpPr>
          <p:cNvPr id="12" name="Freeform 12"/>
          <p:cNvSpPr/>
          <p:nvPr/>
        </p:nvSpPr>
        <p:spPr>
          <a:xfrm>
            <a:off x="6977225" y="6051691"/>
            <a:ext cx="2165270" cy="1217965"/>
          </a:xfrm>
          <a:custGeom>
            <a:avLst/>
            <a:gdLst/>
            <a:ahLst/>
            <a:cxnLst/>
            <a:rect l="l" t="t" r="r" b="b"/>
            <a:pathLst>
              <a:path w="2165270" h="1217965">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13" name="TextBox 13"/>
          <p:cNvSpPr txBox="1"/>
          <p:nvPr/>
        </p:nvSpPr>
        <p:spPr>
          <a:xfrm>
            <a:off x="7293903" y="6493744"/>
            <a:ext cx="1583397" cy="383384"/>
          </a:xfrm>
          <a:prstGeom prst="rect">
            <a:avLst/>
          </a:prstGeom>
        </p:spPr>
        <p:txBody>
          <a:bodyPr lIns="0" tIns="0" rIns="0" bIns="0" rtlCol="0" anchor="t">
            <a:spAutoFit/>
          </a:bodyPr>
          <a:lstStyle/>
          <a:p>
            <a:pPr algn="l">
              <a:lnSpc>
                <a:spcPts val="3058"/>
              </a:lnSpc>
            </a:pPr>
            <a:r>
              <a:rPr lang="en-US" sz="2548" b="1" spc="101">
                <a:solidFill>
                  <a:srgbClr val="000000"/>
                </a:solidFill>
                <a:latin typeface="Arsenal Bold"/>
                <a:ea typeface="Arsenal Bold"/>
                <a:cs typeface="Arsenal Bold"/>
                <a:sym typeface="Arsenal Bold"/>
              </a:rPr>
              <a:t>Chuẩn hóa</a:t>
            </a:r>
          </a:p>
        </p:txBody>
      </p:sp>
      <p:sp>
        <p:nvSpPr>
          <p:cNvPr id="14" name="Freeform 14"/>
          <p:cNvSpPr/>
          <p:nvPr/>
        </p:nvSpPr>
        <p:spPr>
          <a:xfrm>
            <a:off x="9780670" y="6051691"/>
            <a:ext cx="2165270" cy="1217965"/>
          </a:xfrm>
          <a:custGeom>
            <a:avLst/>
            <a:gdLst/>
            <a:ahLst/>
            <a:cxnLst/>
            <a:rect l="l" t="t" r="r" b="b"/>
            <a:pathLst>
              <a:path w="2165270" h="1217965">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15" name="TextBox 15"/>
          <p:cNvSpPr txBox="1"/>
          <p:nvPr/>
        </p:nvSpPr>
        <p:spPr>
          <a:xfrm>
            <a:off x="10005941" y="6468982"/>
            <a:ext cx="1677874" cy="383384"/>
          </a:xfrm>
          <a:prstGeom prst="rect">
            <a:avLst/>
          </a:prstGeom>
        </p:spPr>
        <p:txBody>
          <a:bodyPr lIns="0" tIns="0" rIns="0" bIns="0" rtlCol="0" anchor="t">
            <a:spAutoFit/>
          </a:bodyPr>
          <a:lstStyle/>
          <a:p>
            <a:pPr algn="l">
              <a:lnSpc>
                <a:spcPts val="3058"/>
              </a:lnSpc>
            </a:pPr>
            <a:r>
              <a:rPr lang="en-US" sz="2548" b="1" spc="101">
                <a:solidFill>
                  <a:srgbClr val="000000"/>
                </a:solidFill>
                <a:latin typeface="Arsenal Bold"/>
                <a:ea typeface="Arsenal Bold"/>
                <a:cs typeface="Arsenal Bold"/>
                <a:sym typeface="Arsenal Bold"/>
              </a:rPr>
              <a:t>Huấn luyện</a:t>
            </a:r>
          </a:p>
        </p:txBody>
      </p:sp>
      <p:sp>
        <p:nvSpPr>
          <p:cNvPr id="16" name="Freeform 16"/>
          <p:cNvSpPr/>
          <p:nvPr/>
        </p:nvSpPr>
        <p:spPr>
          <a:xfrm>
            <a:off x="12584115" y="6051691"/>
            <a:ext cx="2165270" cy="1217965"/>
          </a:xfrm>
          <a:custGeom>
            <a:avLst/>
            <a:gdLst/>
            <a:ahLst/>
            <a:cxnLst/>
            <a:rect l="l" t="t" r="r" b="b"/>
            <a:pathLst>
              <a:path w="2165270" h="1217965">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17" name="TextBox 17"/>
          <p:cNvSpPr txBox="1"/>
          <p:nvPr/>
        </p:nvSpPr>
        <p:spPr>
          <a:xfrm>
            <a:off x="12696751" y="6304436"/>
            <a:ext cx="1940000" cy="762000"/>
          </a:xfrm>
          <a:prstGeom prst="rect">
            <a:avLst/>
          </a:prstGeom>
        </p:spPr>
        <p:txBody>
          <a:bodyPr lIns="0" tIns="0" rIns="0" bIns="0" rtlCol="0" anchor="t">
            <a:spAutoFit/>
          </a:bodyPr>
          <a:lstStyle/>
          <a:p>
            <a:pPr algn="l">
              <a:lnSpc>
                <a:spcPts val="3058"/>
              </a:lnSpc>
            </a:pPr>
            <a:r>
              <a:rPr lang="en-US" sz="2548" b="1" spc="101">
                <a:solidFill>
                  <a:srgbClr val="000000"/>
                </a:solidFill>
                <a:latin typeface="Arsenal Bold"/>
                <a:ea typeface="Arsenal Bold"/>
                <a:cs typeface="Arsenal Bold"/>
                <a:sym typeface="Arsenal Bold"/>
              </a:rPr>
              <a:t>Đánh giá và Trực quan</a:t>
            </a:r>
          </a:p>
        </p:txBody>
      </p:sp>
      <p:sp>
        <p:nvSpPr>
          <p:cNvPr id="18" name="Freeform 18"/>
          <p:cNvSpPr/>
          <p:nvPr/>
        </p:nvSpPr>
        <p:spPr>
          <a:xfrm>
            <a:off x="3485259" y="6444220"/>
            <a:ext cx="688521" cy="432907"/>
          </a:xfrm>
          <a:custGeom>
            <a:avLst/>
            <a:gdLst/>
            <a:ahLst/>
            <a:cxnLst/>
            <a:rect l="l" t="t" r="r" b="b"/>
            <a:pathLst>
              <a:path w="688521" h="432907">
                <a:moveTo>
                  <a:pt x="0" y="0"/>
                </a:moveTo>
                <a:lnTo>
                  <a:pt x="688520" y="0"/>
                </a:lnTo>
                <a:lnTo>
                  <a:pt x="688520"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Freeform 19"/>
          <p:cNvSpPr/>
          <p:nvPr/>
        </p:nvSpPr>
        <p:spPr>
          <a:xfrm>
            <a:off x="6313877" y="6493744"/>
            <a:ext cx="688521" cy="432907"/>
          </a:xfrm>
          <a:custGeom>
            <a:avLst/>
            <a:gdLst/>
            <a:ahLst/>
            <a:cxnLst/>
            <a:rect l="l" t="t" r="r" b="b"/>
            <a:pathLst>
              <a:path w="688521" h="432907">
                <a:moveTo>
                  <a:pt x="0" y="0"/>
                </a:moveTo>
                <a:lnTo>
                  <a:pt x="688520" y="0"/>
                </a:lnTo>
                <a:lnTo>
                  <a:pt x="688520"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9144000" y="6468982"/>
            <a:ext cx="688521" cy="432907"/>
          </a:xfrm>
          <a:custGeom>
            <a:avLst/>
            <a:gdLst/>
            <a:ahLst/>
            <a:cxnLst/>
            <a:rect l="l" t="t" r="r" b="b"/>
            <a:pathLst>
              <a:path w="688521" h="432907">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11945940" y="6468982"/>
            <a:ext cx="688521" cy="432907"/>
          </a:xfrm>
          <a:custGeom>
            <a:avLst/>
            <a:gdLst/>
            <a:ahLst/>
            <a:cxnLst/>
            <a:rect l="l" t="t" r="r" b="b"/>
            <a:pathLst>
              <a:path w="688521" h="432907">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1135705" y="1637847"/>
            <a:ext cx="13805752" cy="7765736"/>
          </a:xfrm>
          <a:custGeom>
            <a:avLst/>
            <a:gdLst/>
            <a:ahLst/>
            <a:cxnLst/>
            <a:rect l="l" t="t" r="r" b="b"/>
            <a:pathLst>
              <a:path w="13805752" h="7765736">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6" name="Freeform 6"/>
          <p:cNvSpPr/>
          <p:nvPr/>
        </p:nvSpPr>
        <p:spPr>
          <a:xfrm>
            <a:off x="2222793" y="6755890"/>
            <a:ext cx="2165270" cy="1217965"/>
          </a:xfrm>
          <a:custGeom>
            <a:avLst/>
            <a:gdLst/>
            <a:ahLst/>
            <a:cxnLst/>
            <a:rect l="l" t="t" r="r" b="b"/>
            <a:pathLst>
              <a:path w="2165270" h="1217965">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7" name="Freeform 7"/>
          <p:cNvSpPr/>
          <p:nvPr/>
        </p:nvSpPr>
        <p:spPr>
          <a:xfrm>
            <a:off x="5026470" y="6755890"/>
            <a:ext cx="2165270" cy="1217965"/>
          </a:xfrm>
          <a:custGeom>
            <a:avLst/>
            <a:gdLst/>
            <a:ahLst/>
            <a:cxnLst/>
            <a:rect l="l" t="t" r="r" b="b"/>
            <a:pathLst>
              <a:path w="2165270" h="1217965">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8" name="TextBox 8"/>
          <p:cNvSpPr txBox="1"/>
          <p:nvPr/>
        </p:nvSpPr>
        <p:spPr>
          <a:xfrm>
            <a:off x="5674170" y="7114132"/>
            <a:ext cx="1823683" cy="413312"/>
          </a:xfrm>
          <a:prstGeom prst="rect">
            <a:avLst/>
          </a:prstGeom>
        </p:spPr>
        <p:txBody>
          <a:bodyPr lIns="0" tIns="0" rIns="0" bIns="0" rtlCol="0" anchor="t">
            <a:spAutoFit/>
          </a:bodyPr>
          <a:lstStyle/>
          <a:p>
            <a:pPr algn="l">
              <a:lnSpc>
                <a:spcPts val="3221"/>
              </a:lnSpc>
            </a:pPr>
            <a:r>
              <a:rPr lang="en-US" sz="2684" b="1" spc="107">
                <a:solidFill>
                  <a:srgbClr val="000000"/>
                </a:solidFill>
                <a:latin typeface="Arsenal Bold"/>
                <a:ea typeface="Arsenal Bold"/>
                <a:cs typeface="Arsenal Bold"/>
                <a:sym typeface="Arsenal Bold"/>
              </a:rPr>
              <a:t>Xử lý</a:t>
            </a:r>
          </a:p>
        </p:txBody>
      </p:sp>
      <p:sp>
        <p:nvSpPr>
          <p:cNvPr id="9" name="Freeform 9"/>
          <p:cNvSpPr/>
          <p:nvPr/>
        </p:nvSpPr>
        <p:spPr>
          <a:xfrm>
            <a:off x="7829915" y="6731129"/>
            <a:ext cx="2209292" cy="1242726"/>
          </a:xfrm>
          <a:custGeom>
            <a:avLst/>
            <a:gdLst/>
            <a:ahLst/>
            <a:cxnLst/>
            <a:rect l="l" t="t" r="r" b="b"/>
            <a:pathLst>
              <a:path w="2209292" h="1242726">
                <a:moveTo>
                  <a:pt x="0" y="0"/>
                </a:moveTo>
                <a:lnTo>
                  <a:pt x="2209292" y="0"/>
                </a:lnTo>
                <a:lnTo>
                  <a:pt x="2209292" y="1242726"/>
                </a:lnTo>
                <a:lnTo>
                  <a:pt x="0" y="1242726"/>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txBody>
          <a:bodyPr/>
          <a:lstStyle/>
          <a:p>
            <a:endParaRPr lang="en-US"/>
          </a:p>
        </p:txBody>
      </p:sp>
      <p:sp>
        <p:nvSpPr>
          <p:cNvPr id="10" name="Freeform 10"/>
          <p:cNvSpPr/>
          <p:nvPr/>
        </p:nvSpPr>
        <p:spPr>
          <a:xfrm>
            <a:off x="4337949" y="7123657"/>
            <a:ext cx="688521" cy="432907"/>
          </a:xfrm>
          <a:custGeom>
            <a:avLst/>
            <a:gdLst/>
            <a:ahLst/>
            <a:cxnLst/>
            <a:rect l="l" t="t" r="r" b="b"/>
            <a:pathLst>
              <a:path w="688521" h="432907">
                <a:moveTo>
                  <a:pt x="0" y="0"/>
                </a:moveTo>
                <a:lnTo>
                  <a:pt x="688521" y="0"/>
                </a:lnTo>
                <a:lnTo>
                  <a:pt x="688521" y="432908"/>
                </a:lnTo>
                <a:lnTo>
                  <a:pt x="0" y="4329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66567" y="7173181"/>
            <a:ext cx="688521" cy="432907"/>
          </a:xfrm>
          <a:custGeom>
            <a:avLst/>
            <a:gdLst/>
            <a:ahLst/>
            <a:cxnLst/>
            <a:rect l="l" t="t" r="r" b="b"/>
            <a:pathLst>
              <a:path w="688521" h="432907">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028700" y="320899"/>
            <a:ext cx="9784150"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XỬ LÝ DỮ LIỆU</a:t>
            </a:r>
          </a:p>
        </p:txBody>
      </p:sp>
      <p:sp>
        <p:nvSpPr>
          <p:cNvPr id="13" name="TextBox 13"/>
          <p:cNvSpPr txBox="1"/>
          <p:nvPr/>
        </p:nvSpPr>
        <p:spPr>
          <a:xfrm>
            <a:off x="1750948" y="2167240"/>
            <a:ext cx="12591931" cy="3744738"/>
          </a:xfrm>
          <a:prstGeom prst="rect">
            <a:avLst/>
          </a:prstGeom>
        </p:spPr>
        <p:txBody>
          <a:bodyPr lIns="0" tIns="0" rIns="0" bIns="0" rtlCol="0" anchor="t">
            <a:spAutoFit/>
          </a:bodyPr>
          <a:lstStyle/>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Mục đích: Làm sạch và chuẩn bị dữ liệu</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Nguồn dữ liệu: File CSV giá vàng (2013-2023) ( Gold Price (2013-2023).csv)</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Công cụ: PySpark, lưu trữ trên HDFS( hdfs://localhost:9000)</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Các bước xử lý:</a:t>
            </a:r>
          </a:p>
          <a:p>
            <a:pPr marL="1194410"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Chuyển đổi cột Date sang định dạng ngày (object -&gt; datetime)</a:t>
            </a:r>
          </a:p>
          <a:p>
            <a:pPr marL="1194410"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Loại bỏ cột không cần thiết (Vol. , Change %)</a:t>
            </a:r>
          </a:p>
          <a:p>
            <a:pPr marL="1194410"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Chuyển đổi giá trị số, xử lý dấu phẩy</a:t>
            </a:r>
          </a:p>
          <a:p>
            <a:pPr marL="1194410"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Kiểm tra giá trị trùng lặp, NaN</a:t>
            </a:r>
          </a:p>
          <a:p>
            <a:pPr marL="1194410"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Lưu dữ liệu đã xử lý dưới dạng Parquet</a:t>
            </a:r>
          </a:p>
        </p:txBody>
      </p:sp>
      <p:sp>
        <p:nvSpPr>
          <p:cNvPr id="14" name="TextBox 14"/>
          <p:cNvSpPr txBox="1"/>
          <p:nvPr/>
        </p:nvSpPr>
        <p:spPr>
          <a:xfrm>
            <a:off x="2918535" y="7123657"/>
            <a:ext cx="773787" cy="432907"/>
          </a:xfrm>
          <a:prstGeom prst="rect">
            <a:avLst/>
          </a:prstGeom>
        </p:spPr>
        <p:txBody>
          <a:bodyPr lIns="0" tIns="0" rIns="0" bIns="0" rtlCol="0" anchor="t">
            <a:spAutoFit/>
          </a:bodyPr>
          <a:lstStyle/>
          <a:p>
            <a:pPr algn="l">
              <a:lnSpc>
                <a:spcPts val="3453"/>
              </a:lnSpc>
            </a:pPr>
            <a:r>
              <a:rPr lang="en-US" sz="2877" b="1" spc="115">
                <a:solidFill>
                  <a:srgbClr val="000000"/>
                </a:solidFill>
                <a:latin typeface="Arsenal Bold"/>
                <a:ea typeface="Arsenal Bold"/>
                <a:cs typeface="Arsenal Bold"/>
                <a:sym typeface="Arsenal Bold"/>
              </a:rPr>
              <a:t>CSV</a:t>
            </a:r>
          </a:p>
        </p:txBody>
      </p:sp>
      <p:sp>
        <p:nvSpPr>
          <p:cNvPr id="15" name="TextBox 15"/>
          <p:cNvSpPr txBox="1"/>
          <p:nvPr/>
        </p:nvSpPr>
        <p:spPr>
          <a:xfrm>
            <a:off x="7912946" y="7144061"/>
            <a:ext cx="2043229" cy="383384"/>
          </a:xfrm>
          <a:prstGeom prst="rect">
            <a:avLst/>
          </a:prstGeom>
        </p:spPr>
        <p:txBody>
          <a:bodyPr lIns="0" tIns="0" rIns="0" bIns="0" rtlCol="0" anchor="t">
            <a:spAutoFit/>
          </a:bodyPr>
          <a:lstStyle/>
          <a:p>
            <a:pPr algn="l">
              <a:lnSpc>
                <a:spcPts val="3058"/>
              </a:lnSpc>
            </a:pPr>
            <a:r>
              <a:rPr lang="en-US" sz="2548" b="1" spc="101">
                <a:solidFill>
                  <a:srgbClr val="000000"/>
                </a:solidFill>
                <a:latin typeface="Arsenal Bold"/>
                <a:ea typeface="Arsenal Bold"/>
                <a:cs typeface="Arsenal Bold"/>
                <a:sym typeface="Arsenal Bold"/>
              </a:rPr>
              <a:t>HDFS Parquet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1550127" y="1637847"/>
            <a:ext cx="13805752" cy="7765736"/>
          </a:xfrm>
          <a:custGeom>
            <a:avLst/>
            <a:gdLst/>
            <a:ahLst/>
            <a:cxnLst/>
            <a:rect l="l" t="t" r="r" b="b"/>
            <a:pathLst>
              <a:path w="13805752" h="7765736">
                <a:moveTo>
                  <a:pt x="0" y="0"/>
                </a:moveTo>
                <a:lnTo>
                  <a:pt x="13805753" y="0"/>
                </a:lnTo>
                <a:lnTo>
                  <a:pt x="13805753"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6" name="Freeform 6"/>
          <p:cNvSpPr/>
          <p:nvPr/>
        </p:nvSpPr>
        <p:spPr>
          <a:xfrm>
            <a:off x="4308630" y="1637847"/>
            <a:ext cx="8288748" cy="8356409"/>
          </a:xfrm>
          <a:custGeom>
            <a:avLst/>
            <a:gdLst/>
            <a:ahLst/>
            <a:cxnLst/>
            <a:rect l="l" t="t" r="r" b="b"/>
            <a:pathLst>
              <a:path w="8288748" h="8356409">
                <a:moveTo>
                  <a:pt x="0" y="0"/>
                </a:moveTo>
                <a:lnTo>
                  <a:pt x="8288747" y="0"/>
                </a:lnTo>
                <a:lnTo>
                  <a:pt x="8288747" y="8356409"/>
                </a:lnTo>
                <a:lnTo>
                  <a:pt x="0" y="8356409"/>
                </a:lnTo>
                <a:lnTo>
                  <a:pt x="0" y="0"/>
                </a:lnTo>
                <a:close/>
              </a:path>
            </a:pathLst>
          </a:custGeom>
          <a:blipFill>
            <a:blip r:embed="rId8"/>
            <a:stretch>
              <a:fillRect r="-659"/>
            </a:stretch>
          </a:blipFill>
        </p:spPr>
        <p:txBody>
          <a:bodyPr/>
          <a:lstStyle/>
          <a:p>
            <a:endParaRPr lang="en-US"/>
          </a:p>
        </p:txBody>
      </p:sp>
      <p:sp>
        <p:nvSpPr>
          <p:cNvPr id="7" name="TextBox 7"/>
          <p:cNvSpPr txBox="1"/>
          <p:nvPr/>
        </p:nvSpPr>
        <p:spPr>
          <a:xfrm>
            <a:off x="1028700" y="320899"/>
            <a:ext cx="9784150"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XỬ LÝ DỮ LIỆU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1135705" y="1637847"/>
            <a:ext cx="13805752" cy="7765736"/>
          </a:xfrm>
          <a:custGeom>
            <a:avLst/>
            <a:gdLst/>
            <a:ahLst/>
            <a:cxnLst/>
            <a:rect l="l" t="t" r="r" b="b"/>
            <a:pathLst>
              <a:path w="13805752" h="7765736">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6" name="TextBox 6"/>
          <p:cNvSpPr txBox="1"/>
          <p:nvPr/>
        </p:nvSpPr>
        <p:spPr>
          <a:xfrm>
            <a:off x="1750948" y="2167240"/>
            <a:ext cx="11552634" cy="4191000"/>
          </a:xfrm>
          <a:prstGeom prst="rect">
            <a:avLst/>
          </a:prstGeom>
        </p:spPr>
        <p:txBody>
          <a:bodyPr lIns="0" tIns="0" rIns="0" bIns="0" rtlCol="0" anchor="t">
            <a:spAutoFit/>
          </a:bodyPr>
          <a:lstStyle/>
          <a:p>
            <a:pPr algn="l">
              <a:lnSpc>
                <a:spcPts val="3319"/>
              </a:lnSpc>
            </a:pPr>
            <a:endParaRP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Mục đích: Chuẩn hóa dữ liệu và định dạng cho mô hình LSTM</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Chuẩn hóa: Sử dụng MinMaxScaler để đưa giá vàng về khoảng [0, 1]</a:t>
            </a:r>
          </a:p>
          <a:p>
            <a:pPr marL="597205" lvl="1" indent="-298603" algn="l">
              <a:lnSpc>
                <a:spcPts val="3319"/>
              </a:lnSpc>
              <a:buFont typeface="Arial"/>
              <a:buChar char="•"/>
            </a:pPr>
            <a:r>
              <a:rPr lang="en-US" sz="2766" b="1" spc="110">
                <a:solidFill>
                  <a:srgbClr val="000000"/>
                </a:solidFill>
                <a:latin typeface="Arsenal Bold"/>
                <a:ea typeface="Arsenal Bold"/>
                <a:cs typeface="Arsenal Bold"/>
                <a:sym typeface="Arsenal Bold"/>
              </a:rPr>
              <a:t>Chuẩn bị dữ liệu: </a:t>
            </a:r>
          </a:p>
          <a:p>
            <a:pPr marL="1194411"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Window size: 30 ngày (dự đoán giá dựa trên 30 ngày trước).</a:t>
            </a:r>
          </a:p>
          <a:p>
            <a:pPr marL="1194411"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Chia tập huấn luyện (2013-2021) và tập kiểm tra (2022)</a:t>
            </a:r>
          </a:p>
          <a:p>
            <a:pPr marL="1194411" lvl="2" indent="-398137" algn="l">
              <a:lnSpc>
                <a:spcPts val="3319"/>
              </a:lnSpc>
              <a:buFont typeface="Arial"/>
              <a:buChar char="⚬"/>
            </a:pPr>
            <a:r>
              <a:rPr lang="en-US" sz="2766" b="1" spc="110">
                <a:solidFill>
                  <a:srgbClr val="000000"/>
                </a:solidFill>
                <a:latin typeface="Arsenal Bold"/>
                <a:ea typeface="Arsenal Bold"/>
                <a:cs typeface="Arsenal Bold"/>
                <a:sym typeface="Arsenal Bold"/>
              </a:rPr>
              <a:t>Shape dữ liệu:</a:t>
            </a:r>
          </a:p>
          <a:p>
            <a:pPr marL="1791616" lvl="3" indent="-447904" algn="l">
              <a:lnSpc>
                <a:spcPts val="3319"/>
              </a:lnSpc>
              <a:buFont typeface="Arial"/>
              <a:buChar char="￭"/>
            </a:pPr>
            <a:r>
              <a:rPr lang="en-US" sz="2766" b="1" spc="110">
                <a:solidFill>
                  <a:srgbClr val="000000"/>
                </a:solidFill>
                <a:latin typeface="Arsenal Bold"/>
                <a:ea typeface="Arsenal Bold"/>
                <a:cs typeface="Arsenal Bold"/>
                <a:sym typeface="Arsenal Bold"/>
              </a:rPr>
              <a:t>X_train: (số mẫu, 30, 1)</a:t>
            </a:r>
          </a:p>
          <a:p>
            <a:pPr marL="1791616" lvl="3" indent="-447904" algn="l">
              <a:lnSpc>
                <a:spcPts val="3319"/>
              </a:lnSpc>
              <a:buFont typeface="Arial"/>
              <a:buChar char="￭"/>
            </a:pPr>
            <a:r>
              <a:rPr lang="en-US" sz="2766" b="1" spc="110">
                <a:solidFill>
                  <a:srgbClr val="000000"/>
                </a:solidFill>
                <a:latin typeface="Arsenal Bold"/>
                <a:ea typeface="Arsenal Bold"/>
                <a:cs typeface="Arsenal Bold"/>
                <a:sym typeface="Arsenal Bold"/>
              </a:rPr>
              <a:t>y_train: (số mẫu, 1)</a:t>
            </a:r>
          </a:p>
          <a:p>
            <a:pPr marL="1791616" lvl="3" indent="-447904" algn="l">
              <a:lnSpc>
                <a:spcPts val="3319"/>
              </a:lnSpc>
              <a:buFont typeface="Arial"/>
              <a:buChar char="￭"/>
            </a:pPr>
            <a:r>
              <a:rPr lang="en-US" sz="2766" b="1" spc="110">
                <a:solidFill>
                  <a:srgbClr val="000000"/>
                </a:solidFill>
                <a:latin typeface="Arsenal Bold"/>
                <a:ea typeface="Arsenal Bold"/>
                <a:cs typeface="Arsenal Bold"/>
                <a:sym typeface="Arsenal Bold"/>
              </a:rPr>
              <a:t>X_test, y_test</a:t>
            </a:r>
          </a:p>
        </p:txBody>
      </p:sp>
      <p:sp>
        <p:nvSpPr>
          <p:cNvPr id="7" name="Freeform 7"/>
          <p:cNvSpPr/>
          <p:nvPr/>
        </p:nvSpPr>
        <p:spPr>
          <a:xfrm>
            <a:off x="3394675" y="6602234"/>
            <a:ext cx="7381091" cy="2452952"/>
          </a:xfrm>
          <a:custGeom>
            <a:avLst/>
            <a:gdLst/>
            <a:ahLst/>
            <a:cxnLst/>
            <a:rect l="l" t="t" r="r" b="b"/>
            <a:pathLst>
              <a:path w="7381091" h="2452952">
                <a:moveTo>
                  <a:pt x="0" y="0"/>
                </a:moveTo>
                <a:lnTo>
                  <a:pt x="7381090" y="0"/>
                </a:lnTo>
                <a:lnTo>
                  <a:pt x="7381090" y="2452951"/>
                </a:lnTo>
                <a:lnTo>
                  <a:pt x="0" y="2452951"/>
                </a:lnTo>
                <a:lnTo>
                  <a:pt x="0" y="0"/>
                </a:lnTo>
                <a:close/>
              </a:path>
            </a:pathLst>
          </a:custGeom>
          <a:blipFill>
            <a:blip r:embed="rId8"/>
            <a:stretch>
              <a:fillRect r="-21952"/>
            </a:stretch>
          </a:blipFill>
        </p:spPr>
        <p:txBody>
          <a:bodyPr/>
          <a:lstStyle/>
          <a:p>
            <a:endParaRPr lang="en-US"/>
          </a:p>
        </p:txBody>
      </p:sp>
      <p:sp>
        <p:nvSpPr>
          <p:cNvPr id="8" name="TextBox 8"/>
          <p:cNvSpPr txBox="1"/>
          <p:nvPr/>
        </p:nvSpPr>
        <p:spPr>
          <a:xfrm>
            <a:off x="1028700" y="320899"/>
            <a:ext cx="15348912"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CHUẨN HÓA VÀ PHÂN CHIA DỮ LIỆU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0819462" y="-2281064"/>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3597078" y="-4272533"/>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854399">
            <a:off x="232258" y="9195501"/>
            <a:ext cx="3430156" cy="3001386"/>
          </a:xfrm>
          <a:custGeom>
            <a:avLst/>
            <a:gdLst/>
            <a:ahLst/>
            <a:cxnLst/>
            <a:rect l="l" t="t" r="r" b="b"/>
            <a:pathLst>
              <a:path w="3430156" h="3001386">
                <a:moveTo>
                  <a:pt x="0" y="0"/>
                </a:moveTo>
                <a:lnTo>
                  <a:pt x="3430156" y="0"/>
                </a:lnTo>
                <a:lnTo>
                  <a:pt x="3430156" y="3001386"/>
                </a:lnTo>
                <a:lnTo>
                  <a:pt x="0" y="3001386"/>
                </a:lnTo>
                <a:lnTo>
                  <a:pt x="0" y="0"/>
                </a:lnTo>
                <a:close/>
              </a:path>
            </a:pathLst>
          </a:custGeom>
          <a:blipFill>
            <a:blip r:embed="rId6">
              <a:alphaModFix amt="40000"/>
            </a:blip>
            <a:stretch>
              <a:fillRect/>
            </a:stretch>
          </a:blipFill>
        </p:spPr>
        <p:txBody>
          <a:bodyPr/>
          <a:lstStyle/>
          <a:p>
            <a:endParaRPr lang="en-US"/>
          </a:p>
        </p:txBody>
      </p:sp>
      <p:sp>
        <p:nvSpPr>
          <p:cNvPr id="5" name="Freeform 5"/>
          <p:cNvSpPr/>
          <p:nvPr/>
        </p:nvSpPr>
        <p:spPr>
          <a:xfrm>
            <a:off x="1028700" y="2883248"/>
            <a:ext cx="16230600" cy="6492240"/>
          </a:xfrm>
          <a:custGeom>
            <a:avLst/>
            <a:gdLst/>
            <a:ahLst/>
            <a:cxnLst/>
            <a:rect l="l" t="t" r="r" b="b"/>
            <a:pathLst>
              <a:path w="16230600" h="6492240">
                <a:moveTo>
                  <a:pt x="0" y="0"/>
                </a:moveTo>
                <a:lnTo>
                  <a:pt x="16230600" y="0"/>
                </a:lnTo>
                <a:lnTo>
                  <a:pt x="16230600" y="6492240"/>
                </a:lnTo>
                <a:lnTo>
                  <a:pt x="0" y="6492240"/>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682976" y="355116"/>
            <a:ext cx="8636174"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PHÂN CHIA DỮ LIỆU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1135705" y="1637847"/>
            <a:ext cx="14680724" cy="8257907"/>
          </a:xfrm>
          <a:custGeom>
            <a:avLst/>
            <a:gdLst/>
            <a:ahLst/>
            <a:cxnLst/>
            <a:rect l="l" t="t" r="r" b="b"/>
            <a:pathLst>
              <a:path w="14680724" h="8257907">
                <a:moveTo>
                  <a:pt x="0" y="0"/>
                </a:moveTo>
                <a:lnTo>
                  <a:pt x="14680723" y="0"/>
                </a:lnTo>
                <a:lnTo>
                  <a:pt x="14680723" y="8257907"/>
                </a:lnTo>
                <a:lnTo>
                  <a:pt x="0" y="8257907"/>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6" name="TextBox 6"/>
          <p:cNvSpPr txBox="1"/>
          <p:nvPr/>
        </p:nvSpPr>
        <p:spPr>
          <a:xfrm>
            <a:off x="1821382" y="1349599"/>
            <a:ext cx="13718778" cy="7478657"/>
          </a:xfrm>
          <a:prstGeom prst="rect">
            <a:avLst/>
          </a:prstGeom>
        </p:spPr>
        <p:txBody>
          <a:bodyPr lIns="0" tIns="0" rIns="0" bIns="0" rtlCol="0" anchor="t">
            <a:spAutoFit/>
          </a:bodyPr>
          <a:lstStyle/>
          <a:p>
            <a:pPr algn="l">
              <a:lnSpc>
                <a:spcPts val="2468"/>
              </a:lnSpc>
            </a:pPr>
            <a:endParaRPr/>
          </a:p>
          <a:p>
            <a:pPr marL="444036" lvl="1" indent="-222018" algn="l">
              <a:lnSpc>
                <a:spcPts val="2468"/>
              </a:lnSpc>
              <a:buFont typeface="Arial"/>
              <a:buChar char="•"/>
            </a:pPr>
            <a:r>
              <a:rPr lang="en-US" sz="2056" b="1" spc="82">
                <a:solidFill>
                  <a:srgbClr val="000000"/>
                </a:solidFill>
                <a:latin typeface="Arsenal Bold"/>
                <a:ea typeface="Arsenal Bold"/>
                <a:cs typeface="Arsenal Bold"/>
                <a:sym typeface="Arsenal Bold"/>
              </a:rPr>
              <a:t>LSTM là một loại kiến trúc mạng RNN (Recurrent Neural Network) được thiết kế để xử lý và ghi nhớ thông tin trong chuỗi dữ liệu dài </a:t>
            </a:r>
          </a:p>
          <a:p>
            <a:pPr marL="444036" lvl="1" indent="-222018" algn="l">
              <a:lnSpc>
                <a:spcPts val="2468"/>
              </a:lnSpc>
              <a:buFont typeface="Arial"/>
              <a:buChar char="•"/>
            </a:pPr>
            <a:r>
              <a:rPr lang="en-US" sz="2056" b="1" spc="82">
                <a:solidFill>
                  <a:srgbClr val="000000"/>
                </a:solidFill>
                <a:latin typeface="Arsenal Bold"/>
                <a:ea typeface="Arsenal Bold"/>
                <a:cs typeface="Arsenal Bold"/>
                <a:sym typeface="Arsenal Bold"/>
              </a:rPr>
              <a:t>LSTM được thiết kế để:</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Nhớ thông tin trong khoảng thời gian dài.</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Tốt trong xử lý dữ liệu tuần tự có phụ thuộc thời gian.</a:t>
            </a:r>
          </a:p>
          <a:p>
            <a:pPr marL="444036" lvl="1" indent="-222018" algn="l">
              <a:lnSpc>
                <a:spcPts val="2468"/>
              </a:lnSpc>
              <a:buFont typeface="Arial"/>
              <a:buChar char="•"/>
            </a:pPr>
            <a:r>
              <a:rPr lang="en-US" sz="2056" b="1" spc="82">
                <a:solidFill>
                  <a:srgbClr val="000000"/>
                </a:solidFill>
                <a:latin typeface="Arsenal Bold"/>
                <a:ea typeface="Arsenal Bold"/>
                <a:cs typeface="Arsenal Bold"/>
                <a:sym typeface="Arsenal Bold"/>
              </a:rPr>
              <a:t> Ứng dụng:</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Dự đoán chuỗi thời gian (giá cổ phiếu, giá vàng, thời tiết…)</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Xử lý ngôn ngữ tự nhiên (dịch máy, sinh văn bản)</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Nhận dạng giọng nói</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Phân tích cảm xúc, chatbot, v.v.</a:t>
            </a:r>
          </a:p>
          <a:p>
            <a:pPr marL="444036" lvl="1" indent="-222018" algn="l">
              <a:lnSpc>
                <a:spcPts val="2468"/>
              </a:lnSpc>
              <a:buFont typeface="Arial"/>
              <a:buChar char="•"/>
            </a:pPr>
            <a:r>
              <a:rPr lang="en-US" sz="2056" b="1" spc="82">
                <a:solidFill>
                  <a:srgbClr val="000000"/>
                </a:solidFill>
                <a:latin typeface="Arsenal Bold"/>
                <a:ea typeface="Arsenal Bold"/>
                <a:cs typeface="Arsenal Bold"/>
                <a:sym typeface="Arsenal Bold"/>
              </a:rPr>
              <a:t>Cấu trúc tổng thể mô hình LSTM</a:t>
            </a:r>
          </a:p>
          <a:p>
            <a:pPr marL="888072" lvl="2" indent="-296024" algn="l">
              <a:lnSpc>
                <a:spcPts val="2468"/>
              </a:lnSpc>
              <a:buFont typeface="Arial"/>
              <a:buChar char="⚬"/>
            </a:pPr>
            <a:r>
              <a:rPr lang="en-US" sz="2056" b="1" spc="82">
                <a:solidFill>
                  <a:srgbClr val="000000"/>
                </a:solidFill>
                <a:latin typeface="Arsenal Bold"/>
                <a:ea typeface="Arsenal Bold"/>
                <a:cs typeface="Arsenal Bold"/>
                <a:sym typeface="Arsenal Bold"/>
              </a:rPr>
              <a:t>Một mô hình LSTM thường có các tầng sau:</a:t>
            </a:r>
          </a:p>
          <a:p>
            <a:pPr marL="1332109" lvl="3" indent="-333027" algn="l">
              <a:lnSpc>
                <a:spcPts val="2468"/>
              </a:lnSpc>
              <a:buFont typeface="Arial"/>
              <a:buChar char="￭"/>
            </a:pPr>
            <a:r>
              <a:rPr lang="en-US" sz="2056" b="1" spc="82">
                <a:solidFill>
                  <a:srgbClr val="000000"/>
                </a:solidFill>
                <a:latin typeface="Arsenal Bold"/>
                <a:ea typeface="Arsenal Bold"/>
                <a:cs typeface="Arsenal Bold"/>
                <a:sym typeface="Arsenal Bold"/>
              </a:rPr>
              <a:t> (1) Input Layer</a:t>
            </a:r>
          </a:p>
          <a:p>
            <a:pPr marL="1776145" lvl="4" indent="-355229" algn="l">
              <a:lnSpc>
                <a:spcPts val="2468"/>
              </a:lnSpc>
              <a:buFont typeface="Arial"/>
              <a:buChar char="•"/>
            </a:pPr>
            <a:r>
              <a:rPr lang="en-US" sz="2056" b="1" spc="82">
                <a:solidFill>
                  <a:srgbClr val="000000"/>
                </a:solidFill>
                <a:latin typeface="Arsenal Bold"/>
                <a:ea typeface="Arsenal Bold"/>
                <a:cs typeface="Arsenal Bold"/>
                <a:sym typeface="Arsenal Bold"/>
              </a:rPr>
              <a:t>Nhận dữ liệu chuỗi thời gian, ví dụ: chuỗi giá vàng 30 ngày → shape = (samples, time_steps, features)</a:t>
            </a:r>
          </a:p>
          <a:p>
            <a:pPr marL="1332109" lvl="3" indent="-333027" algn="l">
              <a:lnSpc>
                <a:spcPts val="2468"/>
              </a:lnSpc>
              <a:buFont typeface="Arial"/>
              <a:buChar char="￭"/>
            </a:pPr>
            <a:r>
              <a:rPr lang="en-US" sz="2056" b="1" spc="82">
                <a:solidFill>
                  <a:srgbClr val="000000"/>
                </a:solidFill>
                <a:latin typeface="Arsenal Bold"/>
                <a:ea typeface="Arsenal Bold"/>
                <a:cs typeface="Arsenal Bold"/>
                <a:sym typeface="Arsenal Bold"/>
              </a:rPr>
              <a:t> (2) LSTM Layer(s)</a:t>
            </a:r>
          </a:p>
          <a:p>
            <a:pPr marL="1776145" lvl="4" indent="-355229" algn="l">
              <a:lnSpc>
                <a:spcPts val="2468"/>
              </a:lnSpc>
              <a:buFont typeface="Arial"/>
              <a:buChar char="•"/>
            </a:pPr>
            <a:r>
              <a:rPr lang="en-US" sz="2056" b="1" spc="82">
                <a:solidFill>
                  <a:srgbClr val="000000"/>
                </a:solidFill>
                <a:latin typeface="Arsenal Bold"/>
                <a:ea typeface="Arsenal Bold"/>
                <a:cs typeface="Arsenal Bold"/>
                <a:sym typeface="Arsenal Bold"/>
              </a:rPr>
              <a:t>Một hoặc nhiều lớp LSTM:</a:t>
            </a:r>
          </a:p>
          <a:p>
            <a:pPr marL="2220181" lvl="5" indent="-370030" algn="l">
              <a:lnSpc>
                <a:spcPts val="2468"/>
              </a:lnSpc>
              <a:buFont typeface="Arial"/>
              <a:buChar char="⚬"/>
            </a:pPr>
            <a:r>
              <a:rPr lang="en-US" sz="2056" b="1" spc="82">
                <a:solidFill>
                  <a:srgbClr val="000000"/>
                </a:solidFill>
                <a:latin typeface="Arsenal Bold"/>
                <a:ea typeface="Arsenal Bold"/>
                <a:cs typeface="Arsenal Bold"/>
                <a:sym typeface="Arsenal Bold"/>
              </a:rPr>
              <a:t>return_sequences=True: giữ lại toàn bộ chuỗi cho các LSTM kế tiếp.</a:t>
            </a:r>
          </a:p>
          <a:p>
            <a:pPr marL="2220181" lvl="5" indent="-370030" algn="l">
              <a:lnSpc>
                <a:spcPts val="2468"/>
              </a:lnSpc>
              <a:buFont typeface="Arial"/>
              <a:buChar char="⚬"/>
            </a:pPr>
            <a:r>
              <a:rPr lang="en-US" sz="2056" b="1" spc="82">
                <a:solidFill>
                  <a:srgbClr val="000000"/>
                </a:solidFill>
                <a:latin typeface="Arsenal Bold"/>
                <a:ea typeface="Arsenal Bold"/>
                <a:cs typeface="Arsenal Bold"/>
                <a:sym typeface="Arsenal Bold"/>
              </a:rPr>
              <a:t>return_sequences=False: chỉ lấy giá trị cuối cùng (thường dùng cho lớp cuối cùng).</a:t>
            </a:r>
          </a:p>
          <a:p>
            <a:pPr marL="1332109" lvl="3" indent="-333027" algn="l">
              <a:lnSpc>
                <a:spcPts val="2468"/>
              </a:lnSpc>
              <a:buFont typeface="Arial"/>
              <a:buChar char="￭"/>
            </a:pPr>
            <a:r>
              <a:rPr lang="en-US" sz="2056" b="1" spc="82">
                <a:solidFill>
                  <a:srgbClr val="000000"/>
                </a:solidFill>
                <a:latin typeface="Arsenal Bold"/>
                <a:ea typeface="Arsenal Bold"/>
                <a:cs typeface="Arsenal Bold"/>
                <a:sym typeface="Arsenal Bold"/>
              </a:rPr>
              <a:t>(3) Dropout (optional)</a:t>
            </a:r>
          </a:p>
          <a:p>
            <a:pPr marL="1776145" lvl="4" indent="-355229" algn="l">
              <a:lnSpc>
                <a:spcPts val="2468"/>
              </a:lnSpc>
              <a:buFont typeface="Arial"/>
              <a:buChar char="•"/>
            </a:pPr>
            <a:r>
              <a:rPr lang="en-US" sz="2056" b="1" spc="82">
                <a:solidFill>
                  <a:srgbClr val="000000"/>
                </a:solidFill>
                <a:latin typeface="Arsenal Bold"/>
                <a:ea typeface="Arsenal Bold"/>
                <a:cs typeface="Arsenal Bold"/>
                <a:sym typeface="Arsenal Bold"/>
              </a:rPr>
              <a:t>Giảm overfitting.</a:t>
            </a:r>
          </a:p>
          <a:p>
            <a:pPr marL="1332109" lvl="3" indent="-333027" algn="l">
              <a:lnSpc>
                <a:spcPts val="2468"/>
              </a:lnSpc>
              <a:buFont typeface="Arial"/>
              <a:buChar char="￭"/>
            </a:pPr>
            <a:r>
              <a:rPr lang="en-US" sz="2056" b="1" spc="82">
                <a:solidFill>
                  <a:srgbClr val="000000"/>
                </a:solidFill>
                <a:latin typeface="Arsenal Bold"/>
                <a:ea typeface="Arsenal Bold"/>
                <a:cs typeface="Arsenal Bold"/>
                <a:sym typeface="Arsenal Bold"/>
              </a:rPr>
              <a:t>(4) Dense Layer (Fully connected)</a:t>
            </a:r>
          </a:p>
          <a:p>
            <a:pPr marL="1776145" lvl="4" indent="-355229" algn="l">
              <a:lnSpc>
                <a:spcPts val="2468"/>
              </a:lnSpc>
              <a:buFont typeface="Arial"/>
              <a:buChar char="•"/>
            </a:pPr>
            <a:r>
              <a:rPr lang="en-US" sz="2056" b="1" spc="82">
                <a:solidFill>
                  <a:srgbClr val="000000"/>
                </a:solidFill>
                <a:latin typeface="Arsenal Bold"/>
                <a:ea typeface="Arsenal Bold"/>
                <a:cs typeface="Arsenal Bold"/>
                <a:sym typeface="Arsenal Bold"/>
              </a:rPr>
              <a:t>Đưa ra kết quả dự đoán cuối cùng, ví dụ: giá vàng hôm sau (1 giá trị).</a:t>
            </a:r>
          </a:p>
        </p:txBody>
      </p:sp>
      <p:sp>
        <p:nvSpPr>
          <p:cNvPr id="7" name="TextBox 7"/>
          <p:cNvSpPr txBox="1"/>
          <p:nvPr/>
        </p:nvSpPr>
        <p:spPr>
          <a:xfrm>
            <a:off x="1028700" y="320899"/>
            <a:ext cx="15348912"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MÔ HÌNH LSTM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807010" y="1349599"/>
            <a:ext cx="16838897" cy="9471880"/>
          </a:xfrm>
          <a:custGeom>
            <a:avLst/>
            <a:gdLst/>
            <a:ahLst/>
            <a:cxnLst/>
            <a:rect l="l" t="t" r="r" b="b"/>
            <a:pathLst>
              <a:path w="16838897" h="9471880">
                <a:moveTo>
                  <a:pt x="0" y="0"/>
                </a:moveTo>
                <a:lnTo>
                  <a:pt x="16838897" y="0"/>
                </a:lnTo>
                <a:lnTo>
                  <a:pt x="16838897" y="9471879"/>
                </a:lnTo>
                <a:lnTo>
                  <a:pt x="0" y="9471879"/>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graphicFrame>
        <p:nvGraphicFramePr>
          <p:cNvPr id="6" name="Table 6"/>
          <p:cNvGraphicFramePr>
            <a:graphicFrameLocks noGrp="1"/>
          </p:cNvGraphicFramePr>
          <p:nvPr/>
        </p:nvGraphicFramePr>
        <p:xfrm>
          <a:off x="247547" y="1187830"/>
          <a:ext cx="16911219" cy="9416072"/>
        </p:xfrm>
        <a:graphic>
          <a:graphicData uri="http://schemas.openxmlformats.org/drawingml/2006/table">
            <a:tbl>
              <a:tblPr/>
              <a:tblGrid>
                <a:gridCol w="3727122">
                  <a:extLst>
                    <a:ext uri="{9D8B030D-6E8A-4147-A177-3AD203B41FA5}">
                      <a16:colId xmlns:a16="http://schemas.microsoft.com/office/drawing/2014/main" val="20000"/>
                    </a:ext>
                  </a:extLst>
                </a:gridCol>
                <a:gridCol w="3727122">
                  <a:extLst>
                    <a:ext uri="{9D8B030D-6E8A-4147-A177-3AD203B41FA5}">
                      <a16:colId xmlns:a16="http://schemas.microsoft.com/office/drawing/2014/main" val="20001"/>
                    </a:ext>
                  </a:extLst>
                </a:gridCol>
                <a:gridCol w="3727122">
                  <a:extLst>
                    <a:ext uri="{9D8B030D-6E8A-4147-A177-3AD203B41FA5}">
                      <a16:colId xmlns:a16="http://schemas.microsoft.com/office/drawing/2014/main" val="20002"/>
                    </a:ext>
                  </a:extLst>
                </a:gridCol>
                <a:gridCol w="5729852">
                  <a:extLst>
                    <a:ext uri="{9D8B030D-6E8A-4147-A177-3AD203B41FA5}">
                      <a16:colId xmlns:a16="http://schemas.microsoft.com/office/drawing/2014/main" val="20003"/>
                    </a:ext>
                  </a:extLst>
                </a:gridCol>
              </a:tblGrid>
              <a:tr h="1080698">
                <a:tc>
                  <a:txBody>
                    <a:bodyPr/>
                    <a:lstStyle/>
                    <a:p>
                      <a:pPr algn="ctr">
                        <a:lnSpc>
                          <a:spcPts val="4480"/>
                        </a:lnSpc>
                        <a:defRPr/>
                      </a:pPr>
                      <a:r>
                        <a:rPr lang="en-US" sz="3200" b="1">
                          <a:solidFill>
                            <a:srgbClr val="000000"/>
                          </a:solidFill>
                          <a:latin typeface="Arsenal Bold"/>
                          <a:ea typeface="Arsenal Bold"/>
                          <a:cs typeface="Arsenal Bold"/>
                          <a:sym typeface="Arsenal Bold"/>
                        </a:rPr>
                        <a:t>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b="1">
                          <a:solidFill>
                            <a:srgbClr val="000000"/>
                          </a:solidFill>
                          <a:latin typeface="Arsenal Bold"/>
                          <a:ea typeface="Arsenal Bold"/>
                          <a:cs typeface="Arsenal Bold"/>
                          <a:sym typeface="Arsenal Bold"/>
                        </a:rPr>
                        <a:t>MAPE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b="1">
                          <a:solidFill>
                            <a:srgbClr val="000000"/>
                          </a:solidFill>
                          <a:latin typeface="Arsenal Bold"/>
                          <a:ea typeface="Arsenal Bold"/>
                          <a:cs typeface="Arsenal Bold"/>
                          <a:sym typeface="Arsenal Bold"/>
                        </a:rPr>
                        <a:t>R^2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Arsenal Bold"/>
                          <a:ea typeface="Arsenal Bold"/>
                          <a:cs typeface="Arsenal Bold"/>
                          <a:sym typeface="Arsenal Bold"/>
                        </a:rPr>
                        <a:t>Ghi chú</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6701">
                <a:tc>
                  <a:txBody>
                    <a:bodyPr/>
                    <a:lstStyle/>
                    <a:p>
                      <a:pPr algn="ctr">
                        <a:lnSpc>
                          <a:spcPts val="4480"/>
                        </a:lnSpc>
                        <a:defRPr/>
                      </a:pPr>
                      <a:r>
                        <a:rPr lang="en-US" sz="3200">
                          <a:solidFill>
                            <a:srgbClr val="000000"/>
                          </a:solidFill>
                          <a:latin typeface="Arsenal"/>
                          <a:ea typeface="Arsenal"/>
                          <a:cs typeface="Arsenal"/>
                          <a:sym typeface="Arsenal"/>
                        </a:rPr>
                        <a:t>Linear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senal"/>
                          <a:ea typeface="Arsenal"/>
                          <a:cs typeface="Arsenal"/>
                          <a:sym typeface="Arsenal"/>
                        </a:rPr>
                        <a:t>- Hiệu suất tệ nhất .</a:t>
                      </a:r>
                      <a:endParaRPr lang="en-US" sz="1100"/>
                    </a:p>
                    <a:p>
                      <a:pPr algn="ctr">
                        <a:lnSpc>
                          <a:spcPts val="2940"/>
                        </a:lnSpc>
                      </a:pPr>
                      <a:r>
                        <a:rPr lang="en-US" sz="2100">
                          <a:solidFill>
                            <a:srgbClr val="000000"/>
                          </a:solidFill>
                          <a:latin typeface="Arsenal"/>
                          <a:ea typeface="Arsenal"/>
                          <a:cs typeface="Arsenal"/>
                          <a:sym typeface="Arsenal"/>
                        </a:rPr>
                        <a:t> - Giả định tuyến tính không đúng với giá vàng. </a:t>
                      </a:r>
                    </a:p>
                    <a:p>
                      <a:pPr algn="ctr">
                        <a:lnSpc>
                          <a:spcPts val="2940"/>
                        </a:lnSpc>
                      </a:pPr>
                      <a:r>
                        <a:rPr lang="en-US" sz="2100">
                          <a:solidFill>
                            <a:srgbClr val="000000"/>
                          </a:solidFill>
                          <a:latin typeface="Arsenal"/>
                          <a:ea typeface="Arsenal"/>
                          <a:cs typeface="Arsenal"/>
                          <a:sym typeface="Arsenal"/>
                        </a:rPr>
                        <a:t>- Không học được mẫu thời gian.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96319">
                <a:tc>
                  <a:txBody>
                    <a:bodyPr/>
                    <a:lstStyle/>
                    <a:p>
                      <a:pPr algn="ctr">
                        <a:lnSpc>
                          <a:spcPts val="4480"/>
                        </a:lnSpc>
                        <a:defRPr/>
                      </a:pPr>
                      <a:r>
                        <a:rPr lang="en-US" sz="3200">
                          <a:solidFill>
                            <a:srgbClr val="000000"/>
                          </a:solidFill>
                          <a:latin typeface="Arsenal"/>
                          <a:ea typeface="Arsenal"/>
                          <a:cs typeface="Arsenal"/>
                          <a:sym typeface="Arsenal"/>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~0.34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senal"/>
                          <a:ea typeface="Arsenal"/>
                          <a:cs typeface="Arsenal"/>
                          <a:sym typeface="Arsenal"/>
                        </a:rPr>
                        <a:t>- Hiệu suất kém</a:t>
                      </a:r>
                      <a:endParaRPr lang="en-US" sz="1100"/>
                    </a:p>
                    <a:p>
                      <a:pPr algn="l">
                        <a:lnSpc>
                          <a:spcPts val="2940"/>
                        </a:lnSpc>
                      </a:pPr>
                      <a:r>
                        <a:rPr lang="en-US" sz="2100">
                          <a:solidFill>
                            <a:srgbClr val="000000"/>
                          </a:solidFill>
                          <a:latin typeface="Arsenal"/>
                          <a:ea typeface="Arsenal"/>
                          <a:cs typeface="Arsenal"/>
                          <a:sym typeface="Arsenal"/>
                        </a:rPr>
                        <a:t> -Dễ overfitting nếu không giới hạn độ sâu cây. </a:t>
                      </a:r>
                    </a:p>
                    <a:p>
                      <a:pPr algn="l">
                        <a:lnSpc>
                          <a:spcPts val="2940"/>
                        </a:lnSpc>
                      </a:pPr>
                      <a:r>
                        <a:rPr lang="en-US" sz="2100">
                          <a:solidFill>
                            <a:srgbClr val="000000"/>
                          </a:solidFill>
                          <a:latin typeface="Arsenal"/>
                          <a:ea typeface="Arsenal"/>
                          <a:cs typeface="Arsenal"/>
                          <a:sym typeface="Arsenal"/>
                        </a:rPr>
                        <a:t>- Không phù hợp với chuỗi thời gian.</a:t>
                      </a:r>
                    </a:p>
                    <a:p>
                      <a:pPr algn="l">
                        <a:lnSpc>
                          <a:spcPts val="2940"/>
                        </a:lnSpc>
                      </a:pPr>
                      <a:r>
                        <a:rPr lang="en-US" sz="2100">
                          <a:solidFill>
                            <a:srgbClr val="000000"/>
                          </a:solidFill>
                          <a:latin typeface="Arsenal"/>
                          <a:ea typeface="Arsenal"/>
                          <a:cs typeface="Arsenal"/>
                          <a:sym typeface="Arsenal"/>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06701">
                <a:tc>
                  <a:txBody>
                    <a:bodyPr/>
                    <a:lstStyle/>
                    <a:p>
                      <a:pPr algn="ctr">
                        <a:lnSpc>
                          <a:spcPts val="4480"/>
                        </a:lnSpc>
                        <a:defRPr/>
                      </a:pPr>
                      <a:r>
                        <a:rPr lang="en-US" sz="3200">
                          <a:solidFill>
                            <a:srgbClr val="000000"/>
                          </a:solidFill>
                          <a:latin typeface="Arsenal"/>
                          <a:ea typeface="Arsenal"/>
                          <a:cs typeface="Arsenal"/>
                          <a:sym typeface="Arsenal"/>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~0.79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Arsenal"/>
                          <a:ea typeface="Arsenal"/>
                          <a:cs typeface="Arsenal"/>
                          <a:sym typeface="Arsenal"/>
                        </a:rPr>
                        <a:t>Hiệu suất tốt nhất nhưng chi đọc được xu hướng thời gian ngắn hạn, hiệu ứng có thể không ổn định trên dữ liệu mới.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25654">
                <a:tc>
                  <a:txBody>
                    <a:bodyPr/>
                    <a:lstStyle/>
                    <a:p>
                      <a:pPr algn="ctr">
                        <a:lnSpc>
                          <a:spcPts val="4480"/>
                        </a:lnSpc>
                        <a:defRPr/>
                      </a:pPr>
                      <a:r>
                        <a:rPr lang="en-US" sz="3200">
                          <a:solidFill>
                            <a:srgbClr val="000000"/>
                          </a:solidFill>
                          <a:latin typeface="Arsenal"/>
                          <a:ea typeface="Arsenal"/>
                          <a:cs typeface="Arsenal"/>
                          <a:sym typeface="Arsenal"/>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Arsenal"/>
                          <a:ea typeface="Arsenal"/>
                          <a:cs typeface="Arsenal"/>
                          <a:sym typeface="Arsenal"/>
                        </a:rPr>
                        <a:t>~0.76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Arsenal"/>
                          <a:ea typeface="Arsenal"/>
                          <a:cs typeface="Arsenal"/>
                          <a:sym typeface="Arsenal"/>
                        </a:rPr>
                        <a:t>- Thiết kế cho chuỗi thời gian, học được xu hướng dài hạn và ngắn hạn.</a:t>
                      </a:r>
                      <a:endParaRPr lang="en-US" sz="1100"/>
                    </a:p>
                    <a:p>
                      <a:pPr algn="l">
                        <a:lnSpc>
                          <a:spcPts val="2939"/>
                        </a:lnSpc>
                      </a:pPr>
                      <a:r>
                        <a:rPr lang="en-US" sz="2099">
                          <a:solidFill>
                            <a:srgbClr val="000000"/>
                          </a:solidFill>
                          <a:latin typeface="Arsenal"/>
                          <a:ea typeface="Arsenal"/>
                          <a:cs typeface="Arsenal"/>
                          <a:sym typeface="Arsenal"/>
                        </a:rPr>
                        <a:t> - Hiệu quả với dữ liệu phức tạp, phi tuyến. </a:t>
                      </a:r>
                    </a:p>
                    <a:p>
                      <a:pPr algn="l">
                        <a:lnSpc>
                          <a:spcPts val="2939"/>
                        </a:lnSpc>
                      </a:pPr>
                      <a:r>
                        <a:rPr lang="en-US" sz="2099">
                          <a:solidFill>
                            <a:srgbClr val="000000"/>
                          </a:solidFill>
                          <a:latin typeface="Arsenal"/>
                          <a:ea typeface="Arsenal"/>
                          <a:cs typeface="Arsenal"/>
                          <a:sym typeface="Arsenal"/>
                        </a:rPr>
                        <a:t>- Callback (EarlyStopping, ReduceLROnPlateau) giảm overfitting.</a:t>
                      </a:r>
                    </a:p>
                    <a:p>
                      <a:pPr algn="l">
                        <a:lnSpc>
                          <a:spcPts val="2939"/>
                        </a:lnSpc>
                      </a:pPr>
                      <a:r>
                        <a:rPr lang="en-US" sz="2099">
                          <a:solidFill>
                            <a:srgbClr val="000000"/>
                          </a:solidFill>
                          <a:latin typeface="Arsenal"/>
                          <a:ea typeface="Arsenal"/>
                          <a:cs typeface="Arsenal"/>
                          <a:sym typeface="Arsenal"/>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028700" y="320899"/>
            <a:ext cx="15348912"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LÝ DO CHỌN MÔ HÌNH LSTM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966245">
            <a:off x="-15523898" y="7340566"/>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53446">
            <a:off x="1422438" y="-14074312"/>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4"/>
            <a:stretch>
              <a:fillRect l="-13991" r="-13991"/>
            </a:stretch>
          </a:blipFill>
        </p:spPr>
        <p:txBody>
          <a:bodyPr/>
          <a:lstStyle/>
          <a:p>
            <a:endParaRPr lang="en-US"/>
          </a:p>
        </p:txBody>
      </p:sp>
      <p:sp>
        <p:nvSpPr>
          <p:cNvPr id="4" name="Freeform 4"/>
          <p:cNvSpPr/>
          <p:nvPr/>
        </p:nvSpPr>
        <p:spPr>
          <a:xfrm rot="1855628">
            <a:off x="-1027610" y="117065"/>
            <a:ext cx="2817219" cy="2465067"/>
          </a:xfrm>
          <a:custGeom>
            <a:avLst/>
            <a:gdLst/>
            <a:ahLst/>
            <a:cxnLst/>
            <a:rect l="l" t="t" r="r" b="b"/>
            <a:pathLst>
              <a:path w="2817219" h="2465067">
                <a:moveTo>
                  <a:pt x="0" y="0"/>
                </a:moveTo>
                <a:lnTo>
                  <a:pt x="2817220" y="0"/>
                </a:lnTo>
                <a:lnTo>
                  <a:pt x="2817220" y="2465067"/>
                </a:lnTo>
                <a:lnTo>
                  <a:pt x="0" y="2465067"/>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1135705" y="1637847"/>
            <a:ext cx="14680724" cy="8257907"/>
          </a:xfrm>
          <a:custGeom>
            <a:avLst/>
            <a:gdLst/>
            <a:ahLst/>
            <a:cxnLst/>
            <a:rect l="l" t="t" r="r" b="b"/>
            <a:pathLst>
              <a:path w="14680724" h="8257907">
                <a:moveTo>
                  <a:pt x="0" y="0"/>
                </a:moveTo>
                <a:lnTo>
                  <a:pt x="14680723" y="0"/>
                </a:lnTo>
                <a:lnTo>
                  <a:pt x="14680723" y="8257907"/>
                </a:lnTo>
                <a:lnTo>
                  <a:pt x="0" y="8257907"/>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txBody>
          <a:bodyPr/>
          <a:lstStyle/>
          <a:p>
            <a:endParaRPr lang="en-US"/>
          </a:p>
        </p:txBody>
      </p:sp>
      <p:sp>
        <p:nvSpPr>
          <p:cNvPr id="6" name="TextBox 6"/>
          <p:cNvSpPr txBox="1"/>
          <p:nvPr/>
        </p:nvSpPr>
        <p:spPr>
          <a:xfrm>
            <a:off x="1563109" y="1349599"/>
            <a:ext cx="16876363" cy="2299996"/>
          </a:xfrm>
          <a:prstGeom prst="rect">
            <a:avLst/>
          </a:prstGeom>
        </p:spPr>
        <p:txBody>
          <a:bodyPr lIns="0" tIns="0" rIns="0" bIns="0" rtlCol="0" anchor="t">
            <a:spAutoFit/>
          </a:bodyPr>
          <a:lstStyle/>
          <a:p>
            <a:pPr algn="l">
              <a:lnSpc>
                <a:spcPts val="3036"/>
              </a:lnSpc>
            </a:pPr>
            <a:endParaRPr/>
          </a:p>
          <a:p>
            <a:pPr marL="546238" lvl="1" indent="-273119" algn="l">
              <a:lnSpc>
                <a:spcPts val="3036"/>
              </a:lnSpc>
              <a:buFont typeface="Arial"/>
              <a:buChar char="•"/>
            </a:pPr>
            <a:r>
              <a:rPr lang="en-US" sz="2530" spc="101">
                <a:solidFill>
                  <a:srgbClr val="000000"/>
                </a:solidFill>
                <a:latin typeface="Arsenal"/>
                <a:ea typeface="Arsenal"/>
                <a:cs typeface="Arsenal"/>
                <a:sym typeface="Arsenal"/>
              </a:rPr>
              <a:t>Kết quả đánh giá mô hình:</a:t>
            </a:r>
          </a:p>
          <a:p>
            <a:pPr marL="1092476" lvl="2" indent="-364159" algn="l">
              <a:lnSpc>
                <a:spcPts val="3036"/>
              </a:lnSpc>
              <a:buFont typeface="Arial"/>
              <a:buChar char="⚬"/>
            </a:pPr>
            <a:r>
              <a:rPr lang="en-US" sz="2530" spc="101">
                <a:solidFill>
                  <a:srgbClr val="000000"/>
                </a:solidFill>
                <a:latin typeface="Arsenal"/>
                <a:ea typeface="Arsenal"/>
                <a:cs typeface="Arsenal"/>
                <a:sym typeface="Arsenal"/>
              </a:rPr>
              <a:t>Test Loss: 0.0019477533642202616</a:t>
            </a:r>
          </a:p>
          <a:p>
            <a:pPr marL="1092476" lvl="2" indent="-364159" algn="l">
              <a:lnSpc>
                <a:spcPts val="3036"/>
              </a:lnSpc>
              <a:buFont typeface="Arial"/>
              <a:buChar char="⚬"/>
            </a:pPr>
            <a:r>
              <a:rPr lang="en-US" sz="2530" spc="101">
                <a:solidFill>
                  <a:srgbClr val="000000"/>
                </a:solidFill>
                <a:latin typeface="Arsenal"/>
                <a:ea typeface="Arsenal"/>
                <a:cs typeface="Arsenal"/>
                <a:sym typeface="Arsenal"/>
              </a:rPr>
              <a:t> Test MAPE: 0.04733068964172451</a:t>
            </a:r>
          </a:p>
          <a:p>
            <a:pPr marL="1092476" lvl="2" indent="-364159" algn="l">
              <a:lnSpc>
                <a:spcPts val="3036"/>
              </a:lnSpc>
              <a:buFont typeface="Arial"/>
              <a:buChar char="⚬"/>
            </a:pPr>
            <a:r>
              <a:rPr lang="en-US" sz="2530" spc="101">
                <a:solidFill>
                  <a:srgbClr val="000000"/>
                </a:solidFill>
                <a:latin typeface="Arsenal"/>
                <a:ea typeface="Arsenal"/>
                <a:cs typeface="Arsenal"/>
                <a:sym typeface="Arsenal"/>
              </a:rPr>
              <a:t> Test Accuracy: 0.9526693103582755</a:t>
            </a:r>
          </a:p>
          <a:p>
            <a:pPr marL="1092476" lvl="2" indent="-364159" algn="l">
              <a:lnSpc>
                <a:spcPts val="3036"/>
              </a:lnSpc>
              <a:buFont typeface="Arial"/>
              <a:buChar char="⚬"/>
            </a:pPr>
            <a:r>
              <a:rPr lang="en-US" sz="2530" spc="101">
                <a:solidFill>
                  <a:srgbClr val="000000"/>
                </a:solidFill>
                <a:latin typeface="Arsenal"/>
                <a:ea typeface="Arsenal"/>
                <a:cs typeface="Arsenal"/>
                <a:sym typeface="Arsenal"/>
              </a:rPr>
              <a:t> R-squared: 0.7626980407440545</a:t>
            </a:r>
          </a:p>
        </p:txBody>
      </p:sp>
      <p:sp>
        <p:nvSpPr>
          <p:cNvPr id="7" name="TextBox 7"/>
          <p:cNvSpPr txBox="1"/>
          <p:nvPr/>
        </p:nvSpPr>
        <p:spPr>
          <a:xfrm>
            <a:off x="1028700" y="320899"/>
            <a:ext cx="15348912"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ĐÁNH GIÁ MÔ HÌNH</a:t>
            </a:r>
          </a:p>
        </p:txBody>
      </p:sp>
      <p:sp>
        <p:nvSpPr>
          <p:cNvPr id="8" name="TextBox 8"/>
          <p:cNvSpPr txBox="1"/>
          <p:nvPr/>
        </p:nvSpPr>
        <p:spPr>
          <a:xfrm>
            <a:off x="1563109" y="4172903"/>
            <a:ext cx="14014172" cy="5357415"/>
          </a:xfrm>
          <a:prstGeom prst="rect">
            <a:avLst/>
          </a:prstGeom>
        </p:spPr>
        <p:txBody>
          <a:bodyPr lIns="0" tIns="0" rIns="0" bIns="0" rtlCol="0" anchor="t">
            <a:spAutoFit/>
          </a:bodyPr>
          <a:lstStyle/>
          <a:p>
            <a:pPr marL="508039" lvl="1" indent="-254020" algn="l">
              <a:lnSpc>
                <a:spcPts val="2823"/>
              </a:lnSpc>
              <a:buAutoNum type="arabicPeriod"/>
            </a:pPr>
            <a:r>
              <a:rPr lang="en-US" sz="2353" spc="94">
                <a:solidFill>
                  <a:srgbClr val="000000"/>
                </a:solidFill>
                <a:latin typeface="Arsenal"/>
                <a:ea typeface="Arsenal"/>
                <a:cs typeface="Arsenal"/>
                <a:sym typeface="Arsenal"/>
              </a:rPr>
              <a:t>Test Loss: 0.00195</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Đây là giá trị lỗi tổng hợp (có thể là MSE hoặc MAE tùy theo hàm loss bạn dùng).</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Càng thấp càng tốt → Giá trị này rất nhỏ, cho thấy mô hình học khá tốt trên tập test.</a:t>
            </a:r>
          </a:p>
          <a:p>
            <a:pPr marL="508039" lvl="1" indent="-254020" algn="l">
              <a:lnSpc>
                <a:spcPts val="2823"/>
              </a:lnSpc>
              <a:buAutoNum type="arabicPeriod"/>
            </a:pPr>
            <a:r>
              <a:rPr lang="en-US" sz="2353" spc="94">
                <a:solidFill>
                  <a:srgbClr val="000000"/>
                </a:solidFill>
                <a:latin typeface="Arsenal"/>
                <a:ea typeface="Arsenal"/>
                <a:cs typeface="Arsenal"/>
                <a:sym typeface="Arsenal"/>
              </a:rPr>
              <a:t>Test MAPE: 0.0473 (~4.73%)</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MAPE (Mean Absolute Percentage Error) dưới 10% thường được xem là rất tốt.</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Với 4.73%, mô hình có độ sai lệch trung bình chỉ khoảng 4.7% so với giá trị thực → rất chính xác.</a:t>
            </a:r>
          </a:p>
          <a:p>
            <a:pPr marL="508039" lvl="1" indent="-254020" algn="l">
              <a:lnSpc>
                <a:spcPts val="2823"/>
              </a:lnSpc>
              <a:buAutoNum type="arabicPeriod"/>
            </a:pPr>
            <a:r>
              <a:rPr lang="en-US" sz="2353" spc="94">
                <a:solidFill>
                  <a:srgbClr val="000000"/>
                </a:solidFill>
                <a:latin typeface="Arsenal"/>
                <a:ea typeface="Arsenal"/>
                <a:cs typeface="Arsenal"/>
                <a:sym typeface="Arsenal"/>
              </a:rPr>
              <a:t>Test Accuracy: 0.9527 (~95.27%)</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Nếu đây là độ chính xác (accuracy) trong dự báo phân loại, thì mô hình đang hoạt động rất tốt.</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Tuy nhiên, nếu đây là một bài toán hồi quy, thì thuật ngữ "accuracy" có thể gây nhầm lẫn – cần xác định rõ mô hình của bạn là phân loại hay hồi quy.</a:t>
            </a:r>
          </a:p>
          <a:p>
            <a:pPr marL="508039" lvl="1" indent="-254020" algn="l">
              <a:lnSpc>
                <a:spcPts val="2823"/>
              </a:lnSpc>
              <a:buAutoNum type="arabicPeriod"/>
            </a:pPr>
            <a:r>
              <a:rPr lang="en-US" sz="2353" spc="94">
                <a:solidFill>
                  <a:srgbClr val="000000"/>
                </a:solidFill>
                <a:latin typeface="Arsenal"/>
                <a:ea typeface="Arsenal"/>
                <a:cs typeface="Arsenal"/>
                <a:sym typeface="Arsenal"/>
              </a:rPr>
              <a:t>R-squared (R²): 0.7627</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R² đo mức độ giải thích phương sai của mô hình.</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Giá trị từ 0.75 trở lên thường được xem là tốt, tuy chưa đạt mức rất cao (0.90+).</a:t>
            </a:r>
          </a:p>
          <a:p>
            <a:pPr marL="1016078" lvl="2" indent="-338693" algn="l">
              <a:lnSpc>
                <a:spcPts val="2823"/>
              </a:lnSpc>
              <a:buFont typeface="Arial"/>
              <a:buChar char="⚬"/>
            </a:pPr>
            <a:r>
              <a:rPr lang="en-US" sz="2353" spc="94">
                <a:solidFill>
                  <a:srgbClr val="000000"/>
                </a:solidFill>
                <a:latin typeface="Arsenal"/>
                <a:ea typeface="Arsenal"/>
                <a:cs typeface="Arsenal"/>
                <a:sym typeface="Arsenal"/>
              </a:rPr>
              <a:t>→ Mô hình giải thích khoảng 76.27% sự biến động trong dữ liệu test – tốt </a:t>
            </a:r>
          </a:p>
          <a:p>
            <a:pPr algn="l">
              <a:lnSpc>
                <a:spcPts val="2823"/>
              </a:lnSpc>
            </a:pPr>
            <a:endParaRPr lang="en-US" sz="2353" spc="94">
              <a:solidFill>
                <a:srgbClr val="000000"/>
              </a:solidFill>
              <a:latin typeface="Arsenal"/>
              <a:ea typeface="Arsenal"/>
              <a:cs typeface="Arsenal"/>
              <a:sym typeface="Arsen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952305">
            <a:off x="11696407" y="-4910233"/>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11336249" y="-2873397"/>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6221454" y="823790"/>
            <a:ext cx="6861963" cy="2161518"/>
          </a:xfrm>
          <a:custGeom>
            <a:avLst/>
            <a:gdLst/>
            <a:ahLst/>
            <a:cxnLst/>
            <a:rect l="l" t="t" r="r" b="b"/>
            <a:pathLst>
              <a:path w="6861963" h="2161518">
                <a:moveTo>
                  <a:pt x="0" y="0"/>
                </a:moveTo>
                <a:lnTo>
                  <a:pt x="6861963" y="0"/>
                </a:lnTo>
                <a:lnTo>
                  <a:pt x="6861963" y="2161518"/>
                </a:lnTo>
                <a:lnTo>
                  <a:pt x="0" y="2161518"/>
                </a:lnTo>
                <a:lnTo>
                  <a:pt x="0" y="0"/>
                </a:lnTo>
                <a:close/>
              </a:path>
            </a:pathLst>
          </a:custGeom>
          <a:blipFill>
            <a:blip r:embed="rId6">
              <a:alphaModFix amt="40000"/>
            </a:blip>
            <a:stretch>
              <a:fillRect/>
            </a:stretch>
          </a:blipFill>
        </p:spPr>
        <p:txBody>
          <a:bodyPr/>
          <a:lstStyle/>
          <a:p>
            <a:endParaRPr lang="en-US"/>
          </a:p>
        </p:txBody>
      </p:sp>
      <p:sp>
        <p:nvSpPr>
          <p:cNvPr id="5" name="Freeform 5"/>
          <p:cNvSpPr/>
          <p:nvPr/>
        </p:nvSpPr>
        <p:spPr>
          <a:xfrm rot="5253446">
            <a:off x="2435033" y="6901477"/>
            <a:ext cx="10282450" cy="16449807"/>
          </a:xfrm>
          <a:custGeom>
            <a:avLst/>
            <a:gdLst/>
            <a:ahLst/>
            <a:cxnLst/>
            <a:rect l="l" t="t" r="r" b="b"/>
            <a:pathLst>
              <a:path w="10282450" h="16449807">
                <a:moveTo>
                  <a:pt x="0" y="0"/>
                </a:moveTo>
                <a:lnTo>
                  <a:pt x="10282450" y="0"/>
                </a:lnTo>
                <a:lnTo>
                  <a:pt x="10282450" y="16449807"/>
                </a:lnTo>
                <a:lnTo>
                  <a:pt x="0" y="16449807"/>
                </a:lnTo>
                <a:lnTo>
                  <a:pt x="0" y="0"/>
                </a:lnTo>
                <a:close/>
              </a:path>
            </a:pathLst>
          </a:custGeom>
          <a:blipFill>
            <a:blip r:embed="rId7"/>
            <a:stretch>
              <a:fillRect l="-13991" r="-13991"/>
            </a:stretch>
          </a:blipFill>
        </p:spPr>
        <p:txBody>
          <a:bodyPr/>
          <a:lstStyle/>
          <a:p>
            <a:endParaRPr lang="en-US"/>
          </a:p>
        </p:txBody>
      </p:sp>
      <p:sp>
        <p:nvSpPr>
          <p:cNvPr id="6" name="Freeform 6"/>
          <p:cNvSpPr/>
          <p:nvPr/>
        </p:nvSpPr>
        <p:spPr>
          <a:xfrm>
            <a:off x="8136364" y="1904549"/>
            <a:ext cx="9122936" cy="7663267"/>
          </a:xfrm>
          <a:custGeom>
            <a:avLst/>
            <a:gdLst/>
            <a:ahLst/>
            <a:cxnLst/>
            <a:rect l="l" t="t" r="r" b="b"/>
            <a:pathLst>
              <a:path w="9122936" h="7663267">
                <a:moveTo>
                  <a:pt x="0" y="0"/>
                </a:moveTo>
                <a:lnTo>
                  <a:pt x="9122936" y="0"/>
                </a:lnTo>
                <a:lnTo>
                  <a:pt x="9122936" y="7663267"/>
                </a:lnTo>
                <a:lnTo>
                  <a:pt x="0" y="7663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0" y="5686653"/>
            <a:ext cx="7211333" cy="4804550"/>
          </a:xfrm>
          <a:custGeom>
            <a:avLst/>
            <a:gdLst/>
            <a:ahLst/>
            <a:cxnLst/>
            <a:rect l="l" t="t" r="r" b="b"/>
            <a:pathLst>
              <a:path w="7211333" h="4804550">
                <a:moveTo>
                  <a:pt x="0" y="0"/>
                </a:moveTo>
                <a:lnTo>
                  <a:pt x="7211333" y="0"/>
                </a:lnTo>
                <a:lnTo>
                  <a:pt x="7211333" y="4804550"/>
                </a:lnTo>
                <a:lnTo>
                  <a:pt x="0" y="4804550"/>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769709" y="711376"/>
            <a:ext cx="11195769" cy="2066925"/>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TRỰC QUAN KẾT QUẢ</a:t>
            </a:r>
          </a:p>
          <a:p>
            <a:pPr algn="l">
              <a:lnSpc>
                <a:spcPts val="8198"/>
              </a:lnSpc>
            </a:pPr>
            <a:endParaRPr lang="en-US" sz="6831" b="1" spc="273">
              <a:solidFill>
                <a:srgbClr val="B22222"/>
              </a:solidFill>
              <a:latin typeface="Arsenal Bold"/>
              <a:ea typeface="Arsenal Bold"/>
              <a:cs typeface="Arsenal Bold"/>
              <a:sym typeface="Arsenal Bold"/>
            </a:endParaRPr>
          </a:p>
        </p:txBody>
      </p:sp>
      <p:sp>
        <p:nvSpPr>
          <p:cNvPr id="9" name="TextBox 9"/>
          <p:cNvSpPr txBox="1"/>
          <p:nvPr/>
        </p:nvSpPr>
        <p:spPr>
          <a:xfrm>
            <a:off x="8571676" y="2703147"/>
            <a:ext cx="5156538" cy="617441"/>
          </a:xfrm>
          <a:prstGeom prst="rect">
            <a:avLst/>
          </a:prstGeom>
        </p:spPr>
        <p:txBody>
          <a:bodyPr lIns="0" tIns="0" rIns="0" bIns="0" rtlCol="0" anchor="t">
            <a:spAutoFit/>
          </a:bodyPr>
          <a:lstStyle/>
          <a:p>
            <a:pPr algn="ctr">
              <a:lnSpc>
                <a:spcPts val="4897"/>
              </a:lnSpc>
              <a:spcBef>
                <a:spcPct val="0"/>
              </a:spcBef>
            </a:pPr>
            <a:r>
              <a:rPr lang="en-US" sz="4081" b="1" spc="163">
                <a:solidFill>
                  <a:srgbClr val="B22222"/>
                </a:solidFill>
                <a:latin typeface="Arsenal Bold"/>
                <a:ea typeface="Arsenal Bold"/>
                <a:cs typeface="Arsenal Bold"/>
                <a:sym typeface="Arsenal Bold"/>
              </a:rPr>
              <a:t>Thành Phần Chính:</a:t>
            </a:r>
          </a:p>
        </p:txBody>
      </p:sp>
      <p:sp>
        <p:nvSpPr>
          <p:cNvPr id="10" name="TextBox 10"/>
          <p:cNvSpPr txBox="1"/>
          <p:nvPr/>
        </p:nvSpPr>
        <p:spPr>
          <a:xfrm>
            <a:off x="8757438" y="4400201"/>
            <a:ext cx="4335641" cy="935329"/>
          </a:xfrm>
          <a:prstGeom prst="rect">
            <a:avLst/>
          </a:prstGeom>
        </p:spPr>
        <p:txBody>
          <a:bodyPr lIns="0" tIns="0" rIns="0" bIns="0" rtlCol="0" anchor="t">
            <a:spAutoFit/>
          </a:bodyPr>
          <a:lstStyle/>
          <a:p>
            <a:pPr marL="677255" lvl="1" indent="-338628" algn="l">
              <a:lnSpc>
                <a:spcPts val="3764"/>
              </a:lnSpc>
              <a:buFont typeface="Arial"/>
              <a:buChar char="•"/>
            </a:pPr>
            <a:r>
              <a:rPr lang="en-US" sz="3136" spc="125">
                <a:solidFill>
                  <a:srgbClr val="231F1D"/>
                </a:solidFill>
                <a:latin typeface="Arsenal"/>
                <a:ea typeface="Arsenal"/>
                <a:cs typeface="Arsenal"/>
                <a:sym typeface="Arsenal"/>
              </a:rPr>
              <a:t>Sơ đồ Loss, Val_Loss</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Sơ đồ dự đoán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253446">
            <a:off x="-3320343" y="-11745635"/>
            <a:ext cx="9359957" cy="14974009"/>
          </a:xfrm>
          <a:custGeom>
            <a:avLst/>
            <a:gdLst/>
            <a:ahLst/>
            <a:cxnLst/>
            <a:rect l="l" t="t" r="r" b="b"/>
            <a:pathLst>
              <a:path w="9359957" h="14974009">
                <a:moveTo>
                  <a:pt x="0" y="0"/>
                </a:moveTo>
                <a:lnTo>
                  <a:pt x="9359957" y="0"/>
                </a:lnTo>
                <a:lnTo>
                  <a:pt x="9359957" y="14974009"/>
                </a:lnTo>
                <a:lnTo>
                  <a:pt x="0" y="14974009"/>
                </a:lnTo>
                <a:lnTo>
                  <a:pt x="0" y="0"/>
                </a:lnTo>
                <a:close/>
              </a:path>
            </a:pathLst>
          </a:custGeom>
          <a:blipFill>
            <a:blip r:embed="rId2"/>
            <a:stretch>
              <a:fillRect l="-13991" r="-13991"/>
            </a:stretch>
          </a:blipFill>
        </p:spPr>
        <p:txBody>
          <a:bodyPr/>
          <a:lstStyle/>
          <a:p>
            <a:endParaRPr lang="en-US"/>
          </a:p>
        </p:txBody>
      </p:sp>
      <p:sp>
        <p:nvSpPr>
          <p:cNvPr id="3" name="Freeform 3"/>
          <p:cNvSpPr/>
          <p:nvPr/>
        </p:nvSpPr>
        <p:spPr>
          <a:xfrm rot="10634593">
            <a:off x="2259116" y="9265994"/>
            <a:ext cx="18146740" cy="11877866"/>
          </a:xfrm>
          <a:custGeom>
            <a:avLst/>
            <a:gdLst/>
            <a:ahLst/>
            <a:cxnLst/>
            <a:rect l="l" t="t" r="r" b="b"/>
            <a:pathLst>
              <a:path w="18146740" h="11877866">
                <a:moveTo>
                  <a:pt x="0" y="0"/>
                </a:moveTo>
                <a:lnTo>
                  <a:pt x="18146740" y="0"/>
                </a:lnTo>
                <a:lnTo>
                  <a:pt x="18146740" y="11877867"/>
                </a:lnTo>
                <a:lnTo>
                  <a:pt x="0" y="1187786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901944">
            <a:off x="12155146" y="8685489"/>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702761">
            <a:off x="-658218" y="9311231"/>
            <a:ext cx="5498480" cy="8005718"/>
          </a:xfrm>
          <a:custGeom>
            <a:avLst/>
            <a:gdLst/>
            <a:ahLst/>
            <a:cxnLst/>
            <a:rect l="l" t="t" r="r" b="b"/>
            <a:pathLst>
              <a:path w="5498480" h="8005718">
                <a:moveTo>
                  <a:pt x="0" y="0"/>
                </a:moveTo>
                <a:lnTo>
                  <a:pt x="5498481" y="0"/>
                </a:lnTo>
                <a:lnTo>
                  <a:pt x="5498481" y="8005718"/>
                </a:lnTo>
                <a:lnTo>
                  <a:pt x="0" y="8005718"/>
                </a:lnTo>
                <a:lnTo>
                  <a:pt x="0" y="0"/>
                </a:lnTo>
                <a:close/>
              </a:path>
            </a:pathLst>
          </a:custGeom>
          <a:blipFill>
            <a:blip r:embed="rId7"/>
            <a:stretch>
              <a:fillRect l="-43814" r="-46510"/>
            </a:stretch>
          </a:blipFill>
        </p:spPr>
        <p:txBody>
          <a:bodyPr/>
          <a:lstStyle/>
          <a:p>
            <a:endParaRPr lang="en-US"/>
          </a:p>
        </p:txBody>
      </p:sp>
      <p:sp>
        <p:nvSpPr>
          <p:cNvPr id="6" name="Freeform 6"/>
          <p:cNvSpPr/>
          <p:nvPr/>
        </p:nvSpPr>
        <p:spPr>
          <a:xfrm rot="5854399">
            <a:off x="375945" y="-1551624"/>
            <a:ext cx="3430156" cy="3001386"/>
          </a:xfrm>
          <a:custGeom>
            <a:avLst/>
            <a:gdLst/>
            <a:ahLst/>
            <a:cxnLst/>
            <a:rect l="l" t="t" r="r" b="b"/>
            <a:pathLst>
              <a:path w="3430156" h="3001386">
                <a:moveTo>
                  <a:pt x="0" y="0"/>
                </a:moveTo>
                <a:lnTo>
                  <a:pt x="3430156" y="0"/>
                </a:lnTo>
                <a:lnTo>
                  <a:pt x="3430156" y="3001387"/>
                </a:lnTo>
                <a:lnTo>
                  <a:pt x="0" y="3001387"/>
                </a:lnTo>
                <a:lnTo>
                  <a:pt x="0" y="0"/>
                </a:lnTo>
                <a:close/>
              </a:path>
            </a:pathLst>
          </a:custGeom>
          <a:blipFill>
            <a:blip r:embed="rId8">
              <a:alphaModFix amt="40000"/>
            </a:blip>
            <a:stretch>
              <a:fillRect/>
            </a:stretch>
          </a:blipFill>
        </p:spPr>
        <p:txBody>
          <a:bodyPr/>
          <a:lstStyle/>
          <a:p>
            <a:endParaRPr lang="en-US"/>
          </a:p>
        </p:txBody>
      </p:sp>
      <p:sp>
        <p:nvSpPr>
          <p:cNvPr id="7" name="Freeform 7"/>
          <p:cNvSpPr/>
          <p:nvPr/>
        </p:nvSpPr>
        <p:spPr>
          <a:xfrm>
            <a:off x="819275" y="1516116"/>
            <a:ext cx="16440025" cy="8220012"/>
          </a:xfrm>
          <a:custGeom>
            <a:avLst/>
            <a:gdLst/>
            <a:ahLst/>
            <a:cxnLst/>
            <a:rect l="l" t="t" r="r" b="b"/>
            <a:pathLst>
              <a:path w="16440025" h="8220012">
                <a:moveTo>
                  <a:pt x="0" y="0"/>
                </a:moveTo>
                <a:lnTo>
                  <a:pt x="16440025" y="0"/>
                </a:lnTo>
                <a:lnTo>
                  <a:pt x="16440025" y="8220012"/>
                </a:lnTo>
                <a:lnTo>
                  <a:pt x="0" y="8220012"/>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819275" y="519113"/>
            <a:ext cx="10513210"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SƠ ĐỒ LOSS, VAL_LOSS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400000">
            <a:off x="-11963025" y="-8594761"/>
            <a:ext cx="17288724" cy="11316255"/>
          </a:xfrm>
          <a:custGeom>
            <a:avLst/>
            <a:gdLst/>
            <a:ahLst/>
            <a:cxnLst/>
            <a:rect l="l" t="t" r="r" b="b"/>
            <a:pathLst>
              <a:path w="17288724" h="11316255">
                <a:moveTo>
                  <a:pt x="0" y="0"/>
                </a:moveTo>
                <a:lnTo>
                  <a:pt x="17288723" y="0"/>
                </a:lnTo>
                <a:lnTo>
                  <a:pt x="17288723" y="11316255"/>
                </a:lnTo>
                <a:lnTo>
                  <a:pt x="0" y="11316255"/>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12029211" y="8190854"/>
            <a:ext cx="11069779" cy="7804194"/>
          </a:xfrm>
          <a:custGeom>
            <a:avLst/>
            <a:gdLst/>
            <a:ahLst/>
            <a:cxnLst/>
            <a:rect l="l" t="t" r="r" b="b"/>
            <a:pathLst>
              <a:path w="11069779" h="7804194">
                <a:moveTo>
                  <a:pt x="0" y="0"/>
                </a:moveTo>
                <a:lnTo>
                  <a:pt x="11069778" y="0"/>
                </a:lnTo>
                <a:lnTo>
                  <a:pt x="11069778"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086600" y="1174363"/>
            <a:ext cx="9294077" cy="1295400"/>
            <a:chOff x="-541939" y="-2416825"/>
            <a:chExt cx="12392103" cy="5572993"/>
          </a:xfrm>
        </p:grpSpPr>
        <p:sp>
          <p:nvSpPr>
            <p:cNvPr id="5" name="TextBox 5"/>
            <p:cNvSpPr txBox="1"/>
            <p:nvPr/>
          </p:nvSpPr>
          <p:spPr>
            <a:xfrm>
              <a:off x="-541939" y="-2416825"/>
              <a:ext cx="12392103" cy="1635125"/>
            </a:xfrm>
            <a:prstGeom prst="rect">
              <a:avLst/>
            </a:prstGeom>
          </p:spPr>
          <p:txBody>
            <a:bodyPr lIns="0" tIns="0" rIns="0" bIns="0" rtlCol="0" anchor="t">
              <a:spAutoFit/>
            </a:bodyPr>
            <a:lstStyle/>
            <a:p>
              <a:pPr algn="l">
                <a:lnSpc>
                  <a:spcPts val="9600"/>
                </a:lnSpc>
              </a:pPr>
              <a:r>
                <a:rPr lang="en-US" sz="8000" b="1" spc="160" dirty="0">
                  <a:solidFill>
                    <a:srgbClr val="B22222"/>
                  </a:solidFill>
                  <a:latin typeface="Arsenal Bold"/>
                  <a:ea typeface="Arsenal Bold"/>
                  <a:cs typeface="Arsenal Bold"/>
                  <a:sym typeface="Arsenal Bold"/>
                </a:rPr>
                <a:t>Thành </a:t>
              </a:r>
              <a:r>
                <a:rPr lang="en-US" sz="8000" b="1" spc="160" dirty="0" err="1">
                  <a:solidFill>
                    <a:srgbClr val="B22222"/>
                  </a:solidFill>
                  <a:latin typeface="Arsenal Bold"/>
                  <a:ea typeface="Arsenal Bold"/>
                  <a:cs typeface="Arsenal Bold"/>
                  <a:sym typeface="Arsenal Bold"/>
                </a:rPr>
                <a:t>viên</a:t>
              </a:r>
              <a:endParaRPr lang="en-US" sz="8000" b="1" spc="160" dirty="0">
                <a:solidFill>
                  <a:srgbClr val="B22222"/>
                </a:solidFill>
                <a:latin typeface="Arsenal Bold"/>
                <a:ea typeface="Arsenal Bold"/>
                <a:cs typeface="Arsenal Bold"/>
                <a:sym typeface="Arsenal Bold"/>
              </a:endParaRPr>
            </a:p>
          </p:txBody>
        </p:sp>
        <p:sp>
          <p:nvSpPr>
            <p:cNvPr id="6" name="TextBox 6"/>
            <p:cNvSpPr txBox="1"/>
            <p:nvPr/>
          </p:nvSpPr>
          <p:spPr>
            <a:xfrm>
              <a:off x="0" y="2470368"/>
              <a:ext cx="11197007" cy="685800"/>
            </a:xfrm>
            <a:prstGeom prst="rect">
              <a:avLst/>
            </a:prstGeom>
          </p:spPr>
          <p:txBody>
            <a:bodyPr lIns="0" tIns="0" rIns="0" bIns="0" rtlCol="0" anchor="t">
              <a:spAutoFit/>
            </a:bodyPr>
            <a:lstStyle/>
            <a:p>
              <a:pPr algn="l">
                <a:lnSpc>
                  <a:spcPts val="4079"/>
                </a:lnSpc>
              </a:pPr>
              <a:endParaRPr lang="en-US" sz="3400" b="1" spc="136" dirty="0">
                <a:solidFill>
                  <a:srgbClr val="494949"/>
                </a:solidFill>
                <a:latin typeface="Arsenal Bold"/>
                <a:ea typeface="Arsenal Bold"/>
                <a:cs typeface="Arsenal Bold"/>
                <a:sym typeface="Arsenal Bold"/>
              </a:endParaRPr>
            </a:p>
          </p:txBody>
        </p:sp>
      </p:grpSp>
      <p:sp>
        <p:nvSpPr>
          <p:cNvPr id="8" name="Freeform 8"/>
          <p:cNvSpPr/>
          <p:nvPr/>
        </p:nvSpPr>
        <p:spPr>
          <a:xfrm rot="-188536">
            <a:off x="-233275" y="5836395"/>
            <a:ext cx="5842769" cy="4476390"/>
          </a:xfrm>
          <a:custGeom>
            <a:avLst/>
            <a:gdLst/>
            <a:ahLst/>
            <a:cxnLst/>
            <a:rect l="l" t="t" r="r" b="b"/>
            <a:pathLst>
              <a:path w="10220065" h="6796344">
                <a:moveTo>
                  <a:pt x="0" y="0"/>
                </a:moveTo>
                <a:lnTo>
                  <a:pt x="10220066" y="0"/>
                </a:lnTo>
                <a:lnTo>
                  <a:pt x="10220066" y="6796344"/>
                </a:lnTo>
                <a:lnTo>
                  <a:pt x="0" y="6796344"/>
                </a:lnTo>
                <a:lnTo>
                  <a:pt x="0" y="0"/>
                </a:lnTo>
                <a:close/>
              </a:path>
            </a:pathLst>
          </a:custGeom>
          <a:blipFill>
            <a:blip r:embed="rId6"/>
            <a:stretch>
              <a:fillRect/>
            </a:stretch>
          </a:blipFill>
        </p:spPr>
        <p:txBody>
          <a:bodyPr/>
          <a:lstStyle/>
          <a:p>
            <a:endParaRPr lang="en-US"/>
          </a:p>
        </p:txBody>
      </p:sp>
      <p:sp>
        <p:nvSpPr>
          <p:cNvPr id="9" name="Freeform 9"/>
          <p:cNvSpPr/>
          <p:nvPr/>
        </p:nvSpPr>
        <p:spPr>
          <a:xfrm rot="5253446">
            <a:off x="6413871" y="-13137719"/>
            <a:ext cx="10282450" cy="16449807"/>
          </a:xfrm>
          <a:custGeom>
            <a:avLst/>
            <a:gdLst/>
            <a:ahLst/>
            <a:cxnLst/>
            <a:rect l="l" t="t" r="r" b="b"/>
            <a:pathLst>
              <a:path w="10282450" h="16449807">
                <a:moveTo>
                  <a:pt x="0" y="0"/>
                </a:moveTo>
                <a:lnTo>
                  <a:pt x="10282450" y="0"/>
                </a:lnTo>
                <a:lnTo>
                  <a:pt x="10282450" y="16449808"/>
                </a:lnTo>
                <a:lnTo>
                  <a:pt x="0" y="16449808"/>
                </a:lnTo>
                <a:lnTo>
                  <a:pt x="0" y="0"/>
                </a:lnTo>
                <a:close/>
              </a:path>
            </a:pathLst>
          </a:custGeom>
          <a:blipFill>
            <a:blip r:embed="rId7"/>
            <a:stretch>
              <a:fillRect l="-13991" r="-13991"/>
            </a:stretch>
          </a:blipFill>
        </p:spPr>
        <p:txBody>
          <a:bodyPr/>
          <a:lstStyle/>
          <a:p>
            <a:endParaRPr lang="en-US"/>
          </a:p>
        </p:txBody>
      </p:sp>
      <p:graphicFrame>
        <p:nvGraphicFramePr>
          <p:cNvPr id="12" name="Table 11">
            <a:extLst>
              <a:ext uri="{FF2B5EF4-FFF2-40B4-BE49-F238E27FC236}">
                <a16:creationId xmlns:a16="http://schemas.microsoft.com/office/drawing/2014/main" id="{3C02F47C-0F57-DB8A-09F0-7B4AB4B4A865}"/>
              </a:ext>
            </a:extLst>
          </p:cNvPr>
          <p:cNvGraphicFramePr>
            <a:graphicFrameLocks noGrp="1"/>
          </p:cNvGraphicFramePr>
          <p:nvPr>
            <p:extLst>
              <p:ext uri="{D42A27DB-BD31-4B8C-83A1-F6EECF244321}">
                <p14:modId xmlns:p14="http://schemas.microsoft.com/office/powerpoint/2010/main" val="2284673974"/>
              </p:ext>
            </p:extLst>
          </p:nvPr>
        </p:nvGraphicFramePr>
        <p:xfrm>
          <a:off x="6858000" y="2590195"/>
          <a:ext cx="10210800" cy="6612355"/>
        </p:xfrm>
        <a:graphic>
          <a:graphicData uri="http://schemas.openxmlformats.org/drawingml/2006/table">
            <a:tbl>
              <a:tblPr firstRow="1" bandRow="1">
                <a:tableStyleId>{5C22544A-7EE6-4342-B048-85BDC9FD1C3A}</a:tableStyleId>
              </a:tblPr>
              <a:tblGrid>
                <a:gridCol w="3403600">
                  <a:extLst>
                    <a:ext uri="{9D8B030D-6E8A-4147-A177-3AD203B41FA5}">
                      <a16:colId xmlns:a16="http://schemas.microsoft.com/office/drawing/2014/main" val="973849938"/>
                    </a:ext>
                  </a:extLst>
                </a:gridCol>
                <a:gridCol w="3403600">
                  <a:extLst>
                    <a:ext uri="{9D8B030D-6E8A-4147-A177-3AD203B41FA5}">
                      <a16:colId xmlns:a16="http://schemas.microsoft.com/office/drawing/2014/main" val="1754462562"/>
                    </a:ext>
                  </a:extLst>
                </a:gridCol>
                <a:gridCol w="3403600">
                  <a:extLst>
                    <a:ext uri="{9D8B030D-6E8A-4147-A177-3AD203B41FA5}">
                      <a16:colId xmlns:a16="http://schemas.microsoft.com/office/drawing/2014/main" val="2742884157"/>
                    </a:ext>
                  </a:extLst>
                </a:gridCol>
              </a:tblGrid>
              <a:tr h="627353">
                <a:tc>
                  <a:txBody>
                    <a:bodyPr/>
                    <a:lstStyle/>
                    <a:p>
                      <a:pPr algn="ctr"/>
                      <a:r>
                        <a:rPr lang="vi-VN" sz="3200" b="1" dirty="0"/>
                        <a:t>Mã sinh viên</a:t>
                      </a:r>
                      <a:endParaRPr lang="en-US" sz="3200" b="1" dirty="0"/>
                    </a:p>
                  </a:txBody>
                  <a:tcPr/>
                </a:tc>
                <a:tc>
                  <a:txBody>
                    <a:bodyPr/>
                    <a:lstStyle/>
                    <a:p>
                      <a:pPr algn="ctr"/>
                      <a:r>
                        <a:rPr lang="vi-VN" sz="3200" b="1" dirty="0"/>
                        <a:t>Họ tên</a:t>
                      </a:r>
                      <a:endParaRPr lang="en-US" sz="3200" b="1" dirty="0"/>
                    </a:p>
                  </a:txBody>
                  <a:tcPr/>
                </a:tc>
                <a:tc>
                  <a:txBody>
                    <a:bodyPr/>
                    <a:lstStyle/>
                    <a:p>
                      <a:pPr algn="ctr"/>
                      <a:r>
                        <a:rPr lang="vi-VN" sz="3200" b="1" dirty="0"/>
                        <a:t>Công việc</a:t>
                      </a:r>
                      <a:endParaRPr lang="en-US" sz="3200" b="1" dirty="0"/>
                    </a:p>
                  </a:txBody>
                  <a:tcPr/>
                </a:tc>
                <a:extLst>
                  <a:ext uri="{0D108BD9-81ED-4DB2-BD59-A6C34878D82A}">
                    <a16:rowId xmlns:a16="http://schemas.microsoft.com/office/drawing/2014/main" val="1053452446"/>
                  </a:ext>
                </a:extLst>
              </a:tr>
              <a:tr h="1974185">
                <a:tc>
                  <a:txBody>
                    <a:bodyPr/>
                    <a:lstStyle/>
                    <a:p>
                      <a:pPr algn="ctr" rtl="0" fontAlgn="t">
                        <a:lnSpc>
                          <a:spcPct val="150000"/>
                        </a:lnSpc>
                        <a:spcBef>
                          <a:spcPts val="1200"/>
                        </a:spcBef>
                        <a:buNone/>
                      </a:pPr>
                      <a:r>
                        <a:rPr lang="en-US" sz="3200" b="1" dirty="0">
                          <a:solidFill>
                            <a:schemeClr val="tx1"/>
                          </a:solidFill>
                          <a:latin typeface="Arsenal Bold" panose="020B0604020202020204" charset="0"/>
                          <a:ea typeface="Arsenal Bold"/>
                          <a:cs typeface="Arsenal Bold"/>
                          <a:sym typeface="Arsenal Bold"/>
                        </a:rPr>
                        <a:t>A47330</a:t>
                      </a:r>
                      <a:endParaRPr lang="en-US" sz="3200" b="1" dirty="0">
                        <a:solidFill>
                          <a:schemeClr val="tx1"/>
                        </a:solidFill>
                        <a:effectLst/>
                        <a:latin typeface="Arsenal Bold" panose="020B0604020202020204" charset="0"/>
                      </a:endParaRPr>
                    </a:p>
                  </a:txBody>
                  <a:tcPr marL="63500" marR="63500"/>
                </a:tc>
                <a:tc>
                  <a:txBody>
                    <a:bodyPr/>
                    <a:lstStyle/>
                    <a:p>
                      <a:pPr algn="ctr" rtl="0" fontAlgn="t">
                        <a:lnSpc>
                          <a:spcPct val="150000"/>
                        </a:lnSpc>
                        <a:spcBef>
                          <a:spcPts val="1200"/>
                        </a:spcBef>
                        <a:buNone/>
                      </a:pPr>
                      <a:r>
                        <a:rPr lang="en-US" sz="3200" b="1" dirty="0">
                          <a:solidFill>
                            <a:schemeClr val="tx1"/>
                          </a:solidFill>
                          <a:latin typeface="Arsenal Bold" panose="020B0604020202020204" charset="0"/>
                          <a:ea typeface="Arsenal Bold"/>
                          <a:cs typeface="Arsenal Bold"/>
                          <a:sym typeface="Arsenal Bold"/>
                        </a:rPr>
                        <a:t>NGUYỄN QUANG BÁCH</a:t>
                      </a:r>
                      <a:endParaRPr lang="en-US" sz="3200" b="1" dirty="0">
                        <a:solidFill>
                          <a:schemeClr val="tx1"/>
                        </a:solidFill>
                        <a:effectLst/>
                        <a:latin typeface="Arsenal Bold" panose="020B0604020202020204" charset="0"/>
                      </a:endParaRPr>
                    </a:p>
                  </a:txBody>
                  <a:tcPr marL="63500" marR="63500"/>
                </a:tc>
                <a:tc>
                  <a:txBody>
                    <a:bodyPr/>
                    <a:lstStyle/>
                    <a:p>
                      <a:pPr algn="ctr">
                        <a:lnSpc>
                          <a:spcPct val="150000"/>
                        </a:lnSpc>
                      </a:pPr>
                      <a:r>
                        <a:rPr lang="vi-VN" sz="3200" b="1" dirty="0">
                          <a:solidFill>
                            <a:schemeClr val="tx1"/>
                          </a:solidFill>
                          <a:latin typeface="Arsenal Bold" panose="020B0604020202020204" charset="0"/>
                        </a:rPr>
                        <a:t>Lên ý tưởng, trình bày, viết code, chỉnh sửa code</a:t>
                      </a:r>
                      <a:endParaRPr lang="en-US" sz="3200" b="1" dirty="0">
                        <a:solidFill>
                          <a:schemeClr val="tx1"/>
                        </a:solidFill>
                        <a:latin typeface="Arsenal Bold" panose="020B0604020202020204" charset="0"/>
                      </a:endParaRPr>
                    </a:p>
                  </a:txBody>
                  <a:tcPr/>
                </a:tc>
                <a:extLst>
                  <a:ext uri="{0D108BD9-81ED-4DB2-BD59-A6C34878D82A}">
                    <a16:rowId xmlns:a16="http://schemas.microsoft.com/office/drawing/2014/main" val="4290692045"/>
                  </a:ext>
                </a:extLst>
              </a:tr>
              <a:tr h="1581150">
                <a:tc>
                  <a:txBody>
                    <a:bodyPr/>
                    <a:lstStyle/>
                    <a:p>
                      <a:pPr algn="ctr" rtl="0" fontAlgn="t">
                        <a:lnSpc>
                          <a:spcPct val="150000"/>
                        </a:lnSpc>
                        <a:spcBef>
                          <a:spcPts val="1200"/>
                        </a:spcBef>
                        <a:buNone/>
                      </a:pPr>
                      <a:r>
                        <a:rPr lang="en-US" sz="3200" b="1" spc="136" dirty="0">
                          <a:solidFill>
                            <a:schemeClr val="tx1"/>
                          </a:solidFill>
                          <a:latin typeface="Arsenal Bold" panose="020B0604020202020204" charset="0"/>
                          <a:ea typeface="Arsenal Bold"/>
                          <a:cs typeface="Arsenal Bold"/>
                          <a:sym typeface="Arsenal Bold"/>
                        </a:rPr>
                        <a:t>A47996</a:t>
                      </a:r>
                      <a:endParaRPr lang="en-US" sz="3200" b="1" dirty="0">
                        <a:solidFill>
                          <a:schemeClr val="tx1"/>
                        </a:solidFill>
                        <a:effectLst/>
                        <a:latin typeface="Arsenal Bold" panose="020B0604020202020204" charset="0"/>
                      </a:endParaRPr>
                    </a:p>
                  </a:txBody>
                  <a:tcPr marL="63500" marR="63500"/>
                </a:tc>
                <a:tc>
                  <a:txBody>
                    <a:bodyPr/>
                    <a:lstStyle/>
                    <a:p>
                      <a:pPr algn="ctr" rtl="0" fontAlgn="t">
                        <a:lnSpc>
                          <a:spcPct val="150000"/>
                        </a:lnSpc>
                        <a:spcBef>
                          <a:spcPts val="1200"/>
                        </a:spcBef>
                        <a:buNone/>
                      </a:pPr>
                      <a:r>
                        <a:rPr lang="en-US" sz="3200" b="1" spc="136" dirty="0">
                          <a:solidFill>
                            <a:schemeClr val="tx1"/>
                          </a:solidFill>
                          <a:latin typeface="Arsenal Bold" panose="020B0604020202020204" charset="0"/>
                          <a:ea typeface="Arsenal Bold"/>
                          <a:cs typeface="Arsenal Bold"/>
                          <a:sym typeface="Arsenal Bold"/>
                        </a:rPr>
                        <a:t>VŨ THÀNH ĐẠT</a:t>
                      </a:r>
                      <a:endParaRPr lang="en-US" sz="3200" b="1" dirty="0">
                        <a:solidFill>
                          <a:schemeClr val="tx1"/>
                        </a:solidFill>
                        <a:effectLst/>
                        <a:latin typeface="Arsenal Bold" panose="020B0604020202020204" charset="0"/>
                      </a:endParaRPr>
                    </a:p>
                  </a:txBody>
                  <a:tcPr marL="63500" marR="63500"/>
                </a:tc>
                <a:tc>
                  <a:txBody>
                    <a:bodyPr/>
                    <a:lstStyle/>
                    <a:p>
                      <a:pPr algn="ctr">
                        <a:lnSpc>
                          <a:spcPct val="150000"/>
                        </a:lnSpc>
                      </a:pPr>
                      <a:r>
                        <a:rPr lang="vi-VN" sz="3200" b="1" dirty="0">
                          <a:solidFill>
                            <a:schemeClr val="tx1"/>
                          </a:solidFill>
                          <a:latin typeface="Arsenal Bold" panose="020B0604020202020204" charset="0"/>
                        </a:rPr>
                        <a:t>Làm slide, tiền xử lý dữ liệu, viết code</a:t>
                      </a:r>
                      <a:endParaRPr lang="en-US" sz="3200" b="1" dirty="0">
                        <a:solidFill>
                          <a:schemeClr val="tx1"/>
                        </a:solidFill>
                        <a:latin typeface="Arsenal Bold" panose="020B0604020202020204" charset="0"/>
                      </a:endParaRPr>
                    </a:p>
                  </a:txBody>
                  <a:tcPr/>
                </a:tc>
                <a:extLst>
                  <a:ext uri="{0D108BD9-81ED-4DB2-BD59-A6C34878D82A}">
                    <a16:rowId xmlns:a16="http://schemas.microsoft.com/office/drawing/2014/main" val="753113937"/>
                  </a:ext>
                </a:extLst>
              </a:tr>
              <a:tr h="1581150">
                <a:tc>
                  <a:txBody>
                    <a:bodyPr/>
                    <a:lstStyle/>
                    <a:p>
                      <a:pPr algn="ctr" rtl="0" fontAlgn="t">
                        <a:lnSpc>
                          <a:spcPct val="150000"/>
                        </a:lnSpc>
                        <a:spcBef>
                          <a:spcPts val="1200"/>
                        </a:spcBef>
                        <a:buNone/>
                      </a:pPr>
                      <a:r>
                        <a:rPr lang="en-US" sz="3200" b="1" dirty="0">
                          <a:solidFill>
                            <a:schemeClr val="tx1"/>
                          </a:solidFill>
                          <a:latin typeface="Arsenal Bold" panose="020B0604020202020204" charset="0"/>
                          <a:ea typeface="Arsenal Bold"/>
                          <a:cs typeface="Arsenal Bold"/>
                          <a:sym typeface="Arsenal Bold"/>
                        </a:rPr>
                        <a:t>A48447</a:t>
                      </a:r>
                      <a:endParaRPr lang="en-US" sz="3200" b="1" dirty="0">
                        <a:solidFill>
                          <a:schemeClr val="tx1"/>
                        </a:solidFill>
                        <a:effectLst/>
                        <a:latin typeface="Arsenal Bold" panose="020B0604020202020204" charset="0"/>
                      </a:endParaRPr>
                    </a:p>
                  </a:txBody>
                  <a:tcPr marL="63500" marR="63500"/>
                </a:tc>
                <a:tc>
                  <a:txBody>
                    <a:bodyPr/>
                    <a:lstStyle/>
                    <a:p>
                      <a:pPr algn="ctr" rtl="0" fontAlgn="t">
                        <a:lnSpc>
                          <a:spcPct val="150000"/>
                        </a:lnSpc>
                        <a:spcBef>
                          <a:spcPts val="1200"/>
                        </a:spcBef>
                        <a:buNone/>
                      </a:pPr>
                      <a:r>
                        <a:rPr lang="en-US" sz="3200" b="1" dirty="0">
                          <a:solidFill>
                            <a:schemeClr val="tx1"/>
                          </a:solidFill>
                          <a:latin typeface="Arsenal Bold" panose="020B0604020202020204" charset="0"/>
                          <a:ea typeface="Arsenal Bold"/>
                          <a:cs typeface="Arsenal Bold"/>
                          <a:sym typeface="Arsenal Bold"/>
                        </a:rPr>
                        <a:t>TẠ VĂN BẰNG</a:t>
                      </a:r>
                      <a:endParaRPr lang="en-US" sz="3200" b="1" dirty="0">
                        <a:solidFill>
                          <a:schemeClr val="tx1"/>
                        </a:solidFill>
                        <a:effectLst/>
                        <a:latin typeface="Arsenal Bold" panose="020B0604020202020204" charset="0"/>
                      </a:endParaRPr>
                    </a:p>
                  </a:txBody>
                  <a:tcPr marL="63500" marR="63500"/>
                </a:tc>
                <a:tc>
                  <a:txBody>
                    <a:bodyPr/>
                    <a:lstStyle/>
                    <a:p>
                      <a:pPr algn="ctr">
                        <a:lnSpc>
                          <a:spcPct val="150000"/>
                        </a:lnSpc>
                      </a:pPr>
                      <a:r>
                        <a:rPr lang="vi-VN" sz="3200" b="1" dirty="0">
                          <a:solidFill>
                            <a:schemeClr val="tx1"/>
                          </a:solidFill>
                          <a:latin typeface="Arsenal Bold" panose="020B0604020202020204" charset="0"/>
                        </a:rPr>
                        <a:t>Viết báo cáo, viết code </a:t>
                      </a:r>
                      <a:endParaRPr lang="en-US" sz="3200" b="1" dirty="0">
                        <a:solidFill>
                          <a:schemeClr val="tx1"/>
                        </a:solidFill>
                        <a:latin typeface="Arsenal Bold" panose="020B0604020202020204" charset="0"/>
                      </a:endParaRPr>
                    </a:p>
                  </a:txBody>
                  <a:tcPr/>
                </a:tc>
                <a:extLst>
                  <a:ext uri="{0D108BD9-81ED-4DB2-BD59-A6C34878D82A}">
                    <a16:rowId xmlns:a16="http://schemas.microsoft.com/office/drawing/2014/main" val="193329786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253446">
            <a:off x="-3320343" y="-11745635"/>
            <a:ext cx="9359957" cy="14974009"/>
          </a:xfrm>
          <a:custGeom>
            <a:avLst/>
            <a:gdLst/>
            <a:ahLst/>
            <a:cxnLst/>
            <a:rect l="l" t="t" r="r" b="b"/>
            <a:pathLst>
              <a:path w="9359957" h="14974009">
                <a:moveTo>
                  <a:pt x="0" y="0"/>
                </a:moveTo>
                <a:lnTo>
                  <a:pt x="9359957" y="0"/>
                </a:lnTo>
                <a:lnTo>
                  <a:pt x="9359957" y="14974009"/>
                </a:lnTo>
                <a:lnTo>
                  <a:pt x="0" y="14974009"/>
                </a:lnTo>
                <a:lnTo>
                  <a:pt x="0" y="0"/>
                </a:lnTo>
                <a:close/>
              </a:path>
            </a:pathLst>
          </a:custGeom>
          <a:blipFill>
            <a:blip r:embed="rId2"/>
            <a:stretch>
              <a:fillRect l="-13991" r="-13991"/>
            </a:stretch>
          </a:blipFill>
        </p:spPr>
        <p:txBody>
          <a:bodyPr/>
          <a:lstStyle/>
          <a:p>
            <a:endParaRPr lang="en-US"/>
          </a:p>
        </p:txBody>
      </p:sp>
      <p:sp>
        <p:nvSpPr>
          <p:cNvPr id="3" name="Freeform 3"/>
          <p:cNvSpPr/>
          <p:nvPr/>
        </p:nvSpPr>
        <p:spPr>
          <a:xfrm rot="10634593">
            <a:off x="2259116" y="9265994"/>
            <a:ext cx="18146740" cy="11877866"/>
          </a:xfrm>
          <a:custGeom>
            <a:avLst/>
            <a:gdLst/>
            <a:ahLst/>
            <a:cxnLst/>
            <a:rect l="l" t="t" r="r" b="b"/>
            <a:pathLst>
              <a:path w="18146740" h="11877866">
                <a:moveTo>
                  <a:pt x="0" y="0"/>
                </a:moveTo>
                <a:lnTo>
                  <a:pt x="18146740" y="0"/>
                </a:lnTo>
                <a:lnTo>
                  <a:pt x="18146740" y="11877867"/>
                </a:lnTo>
                <a:lnTo>
                  <a:pt x="0" y="1187786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901944">
            <a:off x="12155146" y="8685489"/>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702761">
            <a:off x="-658218" y="9311231"/>
            <a:ext cx="5498480" cy="8005718"/>
          </a:xfrm>
          <a:custGeom>
            <a:avLst/>
            <a:gdLst/>
            <a:ahLst/>
            <a:cxnLst/>
            <a:rect l="l" t="t" r="r" b="b"/>
            <a:pathLst>
              <a:path w="5498480" h="8005718">
                <a:moveTo>
                  <a:pt x="0" y="0"/>
                </a:moveTo>
                <a:lnTo>
                  <a:pt x="5498481" y="0"/>
                </a:lnTo>
                <a:lnTo>
                  <a:pt x="5498481" y="8005718"/>
                </a:lnTo>
                <a:lnTo>
                  <a:pt x="0" y="8005718"/>
                </a:lnTo>
                <a:lnTo>
                  <a:pt x="0" y="0"/>
                </a:lnTo>
                <a:close/>
              </a:path>
            </a:pathLst>
          </a:custGeom>
          <a:blipFill>
            <a:blip r:embed="rId7"/>
            <a:stretch>
              <a:fillRect l="-43814" r="-46510"/>
            </a:stretch>
          </a:blipFill>
        </p:spPr>
        <p:txBody>
          <a:bodyPr/>
          <a:lstStyle/>
          <a:p>
            <a:endParaRPr lang="en-US"/>
          </a:p>
        </p:txBody>
      </p:sp>
      <p:sp>
        <p:nvSpPr>
          <p:cNvPr id="6" name="Freeform 6"/>
          <p:cNvSpPr/>
          <p:nvPr/>
        </p:nvSpPr>
        <p:spPr>
          <a:xfrm rot="5854399">
            <a:off x="375945" y="-1551624"/>
            <a:ext cx="3430156" cy="3001386"/>
          </a:xfrm>
          <a:custGeom>
            <a:avLst/>
            <a:gdLst/>
            <a:ahLst/>
            <a:cxnLst/>
            <a:rect l="l" t="t" r="r" b="b"/>
            <a:pathLst>
              <a:path w="3430156" h="3001386">
                <a:moveTo>
                  <a:pt x="0" y="0"/>
                </a:moveTo>
                <a:lnTo>
                  <a:pt x="3430156" y="0"/>
                </a:lnTo>
                <a:lnTo>
                  <a:pt x="3430156" y="3001387"/>
                </a:lnTo>
                <a:lnTo>
                  <a:pt x="0" y="3001387"/>
                </a:lnTo>
                <a:lnTo>
                  <a:pt x="0" y="0"/>
                </a:lnTo>
                <a:close/>
              </a:path>
            </a:pathLst>
          </a:custGeom>
          <a:blipFill>
            <a:blip r:embed="rId8">
              <a:alphaModFix amt="40000"/>
            </a:blip>
            <a:stretch>
              <a:fillRect/>
            </a:stretch>
          </a:blipFill>
        </p:spPr>
        <p:txBody>
          <a:bodyPr/>
          <a:lstStyle/>
          <a:p>
            <a:endParaRPr lang="en-US"/>
          </a:p>
        </p:txBody>
      </p:sp>
      <p:sp>
        <p:nvSpPr>
          <p:cNvPr id="7" name="Freeform 7"/>
          <p:cNvSpPr/>
          <p:nvPr/>
        </p:nvSpPr>
        <p:spPr>
          <a:xfrm>
            <a:off x="259304" y="2234313"/>
            <a:ext cx="17559967" cy="7023987"/>
          </a:xfrm>
          <a:custGeom>
            <a:avLst/>
            <a:gdLst/>
            <a:ahLst/>
            <a:cxnLst/>
            <a:rect l="l" t="t" r="r" b="b"/>
            <a:pathLst>
              <a:path w="17559967" h="7023987">
                <a:moveTo>
                  <a:pt x="0" y="0"/>
                </a:moveTo>
                <a:lnTo>
                  <a:pt x="17559967" y="0"/>
                </a:lnTo>
                <a:lnTo>
                  <a:pt x="17559967" y="7023987"/>
                </a:lnTo>
                <a:lnTo>
                  <a:pt x="0" y="7023987"/>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819275" y="519113"/>
            <a:ext cx="15900548"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SƠ ĐỒ KẾT QUẢ DỰ ĐOÁN GIÁ VÀNG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952305">
            <a:off x="11696407" y="-4910233"/>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11336249" y="-2873397"/>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253446">
            <a:off x="2435033" y="6901477"/>
            <a:ext cx="10282450" cy="16449807"/>
          </a:xfrm>
          <a:custGeom>
            <a:avLst/>
            <a:gdLst/>
            <a:ahLst/>
            <a:cxnLst/>
            <a:rect l="l" t="t" r="r" b="b"/>
            <a:pathLst>
              <a:path w="10282450" h="16449807">
                <a:moveTo>
                  <a:pt x="0" y="0"/>
                </a:moveTo>
                <a:lnTo>
                  <a:pt x="10282450" y="0"/>
                </a:lnTo>
                <a:lnTo>
                  <a:pt x="10282450" y="16449807"/>
                </a:lnTo>
                <a:lnTo>
                  <a:pt x="0" y="16449807"/>
                </a:lnTo>
                <a:lnTo>
                  <a:pt x="0" y="0"/>
                </a:lnTo>
                <a:close/>
              </a:path>
            </a:pathLst>
          </a:custGeom>
          <a:blipFill>
            <a:blip r:embed="rId6"/>
            <a:stretch>
              <a:fillRect l="-13991" r="-13991"/>
            </a:stretch>
          </a:blipFill>
        </p:spPr>
        <p:txBody>
          <a:bodyPr/>
          <a:lstStyle/>
          <a:p>
            <a:endParaRPr lang="en-US"/>
          </a:p>
        </p:txBody>
      </p:sp>
      <p:sp>
        <p:nvSpPr>
          <p:cNvPr id="5" name="TextBox 5"/>
          <p:cNvSpPr txBox="1"/>
          <p:nvPr/>
        </p:nvSpPr>
        <p:spPr>
          <a:xfrm>
            <a:off x="769709" y="711376"/>
            <a:ext cx="11195769"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KẾT LUẬN</a:t>
            </a:r>
          </a:p>
        </p:txBody>
      </p:sp>
      <p:sp>
        <p:nvSpPr>
          <p:cNvPr id="6" name="Freeform 6"/>
          <p:cNvSpPr/>
          <p:nvPr/>
        </p:nvSpPr>
        <p:spPr>
          <a:xfrm>
            <a:off x="1135705" y="1637847"/>
            <a:ext cx="14680724" cy="8257907"/>
          </a:xfrm>
          <a:custGeom>
            <a:avLst/>
            <a:gdLst/>
            <a:ahLst/>
            <a:cxnLst/>
            <a:rect l="l" t="t" r="r" b="b"/>
            <a:pathLst>
              <a:path w="14680724" h="8257907">
                <a:moveTo>
                  <a:pt x="0" y="0"/>
                </a:moveTo>
                <a:lnTo>
                  <a:pt x="14680723" y="0"/>
                </a:lnTo>
                <a:lnTo>
                  <a:pt x="14680723" y="8257907"/>
                </a:lnTo>
                <a:lnTo>
                  <a:pt x="0" y="8257907"/>
                </a:lnTo>
                <a:lnTo>
                  <a:pt x="0" y="0"/>
                </a:lnTo>
                <a:close/>
              </a:path>
            </a:pathLst>
          </a:custGeom>
          <a:blipFill>
            <a:blip r:embed="rId7">
              <a:extLst>
                <a:ext uri="{96DAC541-7B7A-43D3-8B79-37D633B846F1}">
                  <asvg:svgBlip xmlns:asvg="http://schemas.microsoft.com/office/drawing/2016/SVG/main" r:embed="rId8"/>
                </a:ext>
              </a:extLst>
            </a:blip>
            <a:stretch>
              <a:fillRect l="-27218" t="-65312" r="-32778" b="-73615"/>
            </a:stretch>
          </a:blipFill>
        </p:spPr>
        <p:txBody>
          <a:bodyPr/>
          <a:lstStyle/>
          <a:p>
            <a:endParaRPr lang="en-US"/>
          </a:p>
        </p:txBody>
      </p:sp>
      <p:sp>
        <p:nvSpPr>
          <p:cNvPr id="7" name="TextBox 7"/>
          <p:cNvSpPr txBox="1"/>
          <p:nvPr/>
        </p:nvSpPr>
        <p:spPr>
          <a:xfrm>
            <a:off x="1570978" y="2491045"/>
            <a:ext cx="13829227" cy="4599992"/>
          </a:xfrm>
          <a:prstGeom prst="rect">
            <a:avLst/>
          </a:prstGeom>
        </p:spPr>
        <p:txBody>
          <a:bodyPr lIns="0" tIns="0" rIns="0" bIns="0" rtlCol="0" anchor="t">
            <a:spAutoFit/>
          </a:bodyPr>
          <a:lstStyle/>
          <a:p>
            <a:pPr algn="l">
              <a:lnSpc>
                <a:spcPts val="3036"/>
              </a:lnSpc>
            </a:pPr>
            <a:endParaRPr/>
          </a:p>
          <a:p>
            <a:pPr marL="546238" lvl="1" indent="-273119" algn="l">
              <a:lnSpc>
                <a:spcPts val="3036"/>
              </a:lnSpc>
              <a:buFont typeface="Arial"/>
              <a:buChar char="•"/>
            </a:pPr>
            <a:r>
              <a:rPr lang="en-US" sz="2530" b="1" spc="101">
                <a:solidFill>
                  <a:srgbClr val="000000"/>
                </a:solidFill>
                <a:latin typeface="Arsenal Bold"/>
                <a:ea typeface="Arsenal Bold"/>
                <a:cs typeface="Arsenal Bold"/>
                <a:sym typeface="Arsenal Bold"/>
              </a:rPr>
              <a:t>Trong bài toán dự đoán giá vàng, mô hình LSTM (Long Short-Term Memory) đã chứng minh được tính hiệu quả vượt trội so với các mô hình học máy truyền thống như Linear Regression, Decision Tree hay Random Forest, đặc biệt khi làm việc với dữ liệu chuỗi thời gian có tính biến động cao và phụ thuộc lịch sử dài hạn.</a:t>
            </a:r>
          </a:p>
          <a:p>
            <a:pPr marL="546238" lvl="1" indent="-273119" algn="l">
              <a:lnSpc>
                <a:spcPts val="3036"/>
              </a:lnSpc>
              <a:buFont typeface="Arial"/>
              <a:buChar char="•"/>
            </a:pPr>
            <a:r>
              <a:rPr lang="en-US" sz="2530" b="1" spc="101">
                <a:solidFill>
                  <a:srgbClr val="000000"/>
                </a:solidFill>
                <a:latin typeface="Arsenal Bold"/>
                <a:ea typeface="Arsenal Bold"/>
                <a:cs typeface="Arsenal Bold"/>
                <a:sym typeface="Arsenal Bold"/>
              </a:rPr>
              <a:t>Mô hình hoạt động tốt, độ sai sót thấp.</a:t>
            </a:r>
          </a:p>
          <a:p>
            <a:pPr marL="546238" lvl="1" indent="-273119" algn="l">
              <a:lnSpc>
                <a:spcPts val="3036"/>
              </a:lnSpc>
              <a:buFont typeface="Arial"/>
              <a:buChar char="•"/>
            </a:pPr>
            <a:r>
              <a:rPr lang="en-US" sz="2530" b="1" spc="101">
                <a:solidFill>
                  <a:srgbClr val="000000"/>
                </a:solidFill>
                <a:latin typeface="Arsenal Bold"/>
                <a:ea typeface="Arsenal Bold"/>
                <a:cs typeface="Arsenal Bold"/>
                <a:sym typeface="Arsenal Bold"/>
              </a:rPr>
              <a:t>Hạn chế:</a:t>
            </a:r>
          </a:p>
          <a:p>
            <a:pPr marL="1092476" lvl="2" indent="-364159" algn="l">
              <a:lnSpc>
                <a:spcPts val="3036"/>
              </a:lnSpc>
              <a:buFont typeface="Arial"/>
              <a:buChar char="⚬"/>
            </a:pPr>
            <a:r>
              <a:rPr lang="en-US" sz="2530" b="1" spc="101">
                <a:solidFill>
                  <a:srgbClr val="000000"/>
                </a:solidFill>
                <a:latin typeface="Arsenal Bold"/>
                <a:ea typeface="Arsenal Bold"/>
                <a:cs typeface="Arsenal Bold"/>
                <a:sym typeface="Arsenal Bold"/>
              </a:rPr>
              <a:t>Mô hình dự đoán bị trễ  do thiếu chỉ báo để dự đoán chính xác hơn</a:t>
            </a:r>
          </a:p>
          <a:p>
            <a:pPr marL="1092476" lvl="2" indent="-364159" algn="l">
              <a:lnSpc>
                <a:spcPts val="3036"/>
              </a:lnSpc>
              <a:buFont typeface="Arial"/>
              <a:buChar char="⚬"/>
            </a:pPr>
            <a:r>
              <a:rPr lang="en-US" sz="2530" b="1" spc="101">
                <a:solidFill>
                  <a:srgbClr val="000000"/>
                </a:solidFill>
                <a:latin typeface="Arsenal Bold"/>
                <a:ea typeface="Arsenal Bold"/>
                <a:cs typeface="Arsenal Bold"/>
                <a:sym typeface="Arsenal Bold"/>
              </a:rPr>
              <a:t>Mô hình chưa dự đoán được những khoảng thời gian giá vàng biến động đột biến.</a:t>
            </a:r>
          </a:p>
          <a:p>
            <a:pPr marL="546238" lvl="1" indent="-273119" algn="l">
              <a:lnSpc>
                <a:spcPts val="3036"/>
              </a:lnSpc>
              <a:buFont typeface="Arial"/>
              <a:buChar char="•"/>
            </a:pPr>
            <a:r>
              <a:rPr lang="en-US" sz="2530" b="1" spc="101">
                <a:solidFill>
                  <a:srgbClr val="000000"/>
                </a:solidFill>
                <a:latin typeface="Arsenal Bold"/>
                <a:ea typeface="Arsenal Bold"/>
                <a:cs typeface="Arsenal Bold"/>
                <a:sym typeface="Arsenal Bold"/>
              </a:rPr>
              <a:t>Hướng đi phát triển:</a:t>
            </a:r>
          </a:p>
          <a:p>
            <a:pPr marL="1092476" lvl="2" indent="-364159" algn="l">
              <a:lnSpc>
                <a:spcPts val="3036"/>
              </a:lnSpc>
              <a:buFont typeface="Arial"/>
              <a:buChar char="⚬"/>
            </a:pPr>
            <a:r>
              <a:rPr lang="en-US" sz="2530" b="1" spc="101">
                <a:solidFill>
                  <a:srgbClr val="000000"/>
                </a:solidFill>
                <a:latin typeface="Arsenal Bold"/>
                <a:ea typeface="Arsenal Bold"/>
                <a:cs typeface="Arsenal Bold"/>
                <a:sym typeface="Arsenal Bold"/>
              </a:rPr>
              <a:t>Phát triển thêm để có thể dự đoán giá vàng tương lai gần, xa</a:t>
            </a:r>
          </a:p>
          <a:p>
            <a:pPr marL="1092476" lvl="2" indent="-364159" algn="l">
              <a:lnSpc>
                <a:spcPts val="3036"/>
              </a:lnSpc>
              <a:buFont typeface="Arial"/>
              <a:buChar char="⚬"/>
            </a:pPr>
            <a:r>
              <a:rPr lang="en-US" sz="2530" b="1" spc="101">
                <a:solidFill>
                  <a:srgbClr val="000000"/>
                </a:solidFill>
                <a:latin typeface="Arsenal Bold"/>
                <a:ea typeface="Arsenal Bold"/>
                <a:cs typeface="Arsenal Bold"/>
                <a:sym typeface="Arsenal Bold"/>
              </a:rPr>
              <a:t>Thêm những chỉ báo ảnh hưởng đến giá vàng (giá dầu, CPI, DXY,...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2700000">
            <a:off x="12486411" y="-3902097"/>
            <a:ext cx="11069779" cy="7804194"/>
          </a:xfrm>
          <a:custGeom>
            <a:avLst/>
            <a:gdLst/>
            <a:ahLst/>
            <a:cxnLst/>
            <a:rect l="l" t="t" r="r" b="b"/>
            <a:pathLst>
              <a:path w="11069779" h="7804194">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247256">
            <a:off x="-2813489" y="7614093"/>
            <a:ext cx="18146740" cy="11877866"/>
          </a:xfrm>
          <a:custGeom>
            <a:avLst/>
            <a:gdLst/>
            <a:ahLst/>
            <a:cxnLst/>
            <a:rect l="l" t="t" r="r" b="b"/>
            <a:pathLst>
              <a:path w="18146740" h="11877866">
                <a:moveTo>
                  <a:pt x="0" y="0"/>
                </a:moveTo>
                <a:lnTo>
                  <a:pt x="18146741" y="0"/>
                </a:lnTo>
                <a:lnTo>
                  <a:pt x="18146741" y="11877866"/>
                </a:lnTo>
                <a:lnTo>
                  <a:pt x="0" y="11877866"/>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249140">
            <a:off x="7128007" y="6871789"/>
            <a:ext cx="8995928" cy="14391637"/>
          </a:xfrm>
          <a:custGeom>
            <a:avLst/>
            <a:gdLst/>
            <a:ahLst/>
            <a:cxnLst/>
            <a:rect l="l" t="t" r="r" b="b"/>
            <a:pathLst>
              <a:path w="8995928" h="14391637">
                <a:moveTo>
                  <a:pt x="0" y="0"/>
                </a:moveTo>
                <a:lnTo>
                  <a:pt x="8995928" y="0"/>
                </a:lnTo>
                <a:lnTo>
                  <a:pt x="8995928" y="14391638"/>
                </a:lnTo>
                <a:lnTo>
                  <a:pt x="0" y="14391638"/>
                </a:lnTo>
                <a:lnTo>
                  <a:pt x="0" y="0"/>
                </a:lnTo>
                <a:close/>
              </a:path>
            </a:pathLst>
          </a:custGeom>
          <a:blipFill>
            <a:blip r:embed="rId6"/>
            <a:stretch>
              <a:fillRect l="-13991" r="-13991"/>
            </a:stretch>
          </a:blipFill>
        </p:spPr>
        <p:txBody>
          <a:bodyPr/>
          <a:lstStyle/>
          <a:p>
            <a:endParaRPr lang="en-US"/>
          </a:p>
        </p:txBody>
      </p:sp>
      <p:sp>
        <p:nvSpPr>
          <p:cNvPr id="5" name="TextBox 5"/>
          <p:cNvSpPr txBox="1"/>
          <p:nvPr/>
        </p:nvSpPr>
        <p:spPr>
          <a:xfrm>
            <a:off x="1668486" y="3266534"/>
            <a:ext cx="17687047" cy="3406424"/>
          </a:xfrm>
          <a:prstGeom prst="rect">
            <a:avLst/>
          </a:prstGeom>
        </p:spPr>
        <p:txBody>
          <a:bodyPr lIns="0" tIns="0" rIns="0" bIns="0" rtlCol="0" anchor="t">
            <a:spAutoFit/>
          </a:bodyPr>
          <a:lstStyle/>
          <a:p>
            <a:pPr algn="l">
              <a:lnSpc>
                <a:spcPts val="13572"/>
              </a:lnSpc>
            </a:pPr>
            <a:r>
              <a:rPr lang="en-US" sz="11310" b="1" spc="452">
                <a:solidFill>
                  <a:srgbClr val="000000"/>
                </a:solidFill>
                <a:latin typeface="Arsenal Bold"/>
                <a:ea typeface="Arsenal Bold"/>
                <a:cs typeface="Arsenal Bold"/>
                <a:sym typeface="Arsenal Bold"/>
              </a:rPr>
              <a:t>Cảm ơn thầy cô và mọi người đã theo dõi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01944">
            <a:off x="13438911" y="-3259330"/>
            <a:ext cx="11069779" cy="7804194"/>
          </a:xfrm>
          <a:custGeom>
            <a:avLst/>
            <a:gdLst/>
            <a:ahLst/>
            <a:cxnLst/>
            <a:rect l="l" t="t" r="r" b="b"/>
            <a:pathLst>
              <a:path w="11069779" h="7804194">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529999">
            <a:off x="17784615" y="1902758"/>
            <a:ext cx="8247284" cy="13137169"/>
          </a:xfrm>
          <a:custGeom>
            <a:avLst/>
            <a:gdLst/>
            <a:ahLst/>
            <a:cxnLst/>
            <a:rect l="l" t="t" r="r" b="b"/>
            <a:pathLst>
              <a:path w="8247284" h="13137169">
                <a:moveTo>
                  <a:pt x="0" y="0"/>
                </a:moveTo>
                <a:lnTo>
                  <a:pt x="8247284" y="0"/>
                </a:lnTo>
                <a:lnTo>
                  <a:pt x="8247284" y="13137169"/>
                </a:lnTo>
                <a:lnTo>
                  <a:pt x="0" y="13137169"/>
                </a:lnTo>
                <a:lnTo>
                  <a:pt x="0" y="0"/>
                </a:lnTo>
                <a:close/>
              </a:path>
            </a:pathLst>
          </a:custGeom>
          <a:blipFill>
            <a:blip r:embed="rId4"/>
            <a:stretch>
              <a:fillRect l="-13716" r="-13716"/>
            </a:stretch>
          </a:blipFill>
        </p:spPr>
        <p:txBody>
          <a:bodyPr/>
          <a:lstStyle/>
          <a:p>
            <a:endParaRPr lang="en-US"/>
          </a:p>
        </p:txBody>
      </p:sp>
      <p:sp>
        <p:nvSpPr>
          <p:cNvPr id="4" name="Freeform 4"/>
          <p:cNvSpPr/>
          <p:nvPr/>
        </p:nvSpPr>
        <p:spPr>
          <a:xfrm rot="-2959296">
            <a:off x="15935020" y="1411199"/>
            <a:ext cx="3387279" cy="2963869"/>
          </a:xfrm>
          <a:custGeom>
            <a:avLst/>
            <a:gdLst/>
            <a:ahLst/>
            <a:cxnLst/>
            <a:rect l="l" t="t" r="r" b="b"/>
            <a:pathLst>
              <a:path w="3387279" h="2963869">
                <a:moveTo>
                  <a:pt x="0" y="0"/>
                </a:moveTo>
                <a:lnTo>
                  <a:pt x="3387280" y="0"/>
                </a:lnTo>
                <a:lnTo>
                  <a:pt x="3387280" y="2963869"/>
                </a:lnTo>
                <a:lnTo>
                  <a:pt x="0" y="2963869"/>
                </a:lnTo>
                <a:lnTo>
                  <a:pt x="0" y="0"/>
                </a:lnTo>
                <a:close/>
              </a:path>
            </a:pathLst>
          </a:custGeom>
          <a:blipFill>
            <a:blip r:embed="rId5">
              <a:alphaModFix amt="40000"/>
            </a:blip>
            <a:stretch>
              <a:fillRect/>
            </a:stretch>
          </a:blipFill>
        </p:spPr>
        <p:txBody>
          <a:bodyPr/>
          <a:lstStyle/>
          <a:p>
            <a:endParaRPr lang="en-US"/>
          </a:p>
        </p:txBody>
      </p:sp>
      <p:sp>
        <p:nvSpPr>
          <p:cNvPr id="5" name="TextBox 5"/>
          <p:cNvSpPr txBox="1"/>
          <p:nvPr/>
        </p:nvSpPr>
        <p:spPr>
          <a:xfrm>
            <a:off x="11012854" y="4683134"/>
            <a:ext cx="1859994" cy="51435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MÔ HÌNH</a:t>
            </a:r>
          </a:p>
        </p:txBody>
      </p:sp>
      <p:sp>
        <p:nvSpPr>
          <p:cNvPr id="6" name="TextBox 6"/>
          <p:cNvSpPr txBox="1"/>
          <p:nvPr/>
        </p:nvSpPr>
        <p:spPr>
          <a:xfrm>
            <a:off x="1260660" y="7998664"/>
            <a:ext cx="6761075" cy="495300"/>
          </a:xfrm>
          <a:prstGeom prst="rect">
            <a:avLst/>
          </a:prstGeom>
        </p:spPr>
        <p:txBody>
          <a:bodyPr lIns="0" tIns="0" rIns="0" bIns="0" rtlCol="0" anchor="t">
            <a:spAutoFit/>
          </a:bodyPr>
          <a:lstStyle/>
          <a:p>
            <a:pPr algn="ctr">
              <a:lnSpc>
                <a:spcPts val="3955"/>
              </a:lnSpc>
              <a:spcBef>
                <a:spcPct val="0"/>
              </a:spcBef>
            </a:pPr>
            <a:r>
              <a:rPr lang="en-US" sz="3296" b="1" spc="131">
                <a:solidFill>
                  <a:srgbClr val="B22222"/>
                </a:solidFill>
                <a:latin typeface="Arsenal Bold"/>
                <a:ea typeface="Arsenal Bold"/>
                <a:cs typeface="Arsenal Bold"/>
                <a:sym typeface="Arsenal Bold"/>
              </a:rPr>
              <a:t>TRỰC QUAN KẾT QUẢ</a:t>
            </a:r>
          </a:p>
        </p:txBody>
      </p:sp>
      <p:sp>
        <p:nvSpPr>
          <p:cNvPr id="7" name="TextBox 7"/>
          <p:cNvSpPr txBox="1"/>
          <p:nvPr/>
        </p:nvSpPr>
        <p:spPr>
          <a:xfrm>
            <a:off x="11006183" y="7956992"/>
            <a:ext cx="1980128" cy="51435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KẾT LUẬN</a:t>
            </a:r>
          </a:p>
        </p:txBody>
      </p:sp>
      <p:sp>
        <p:nvSpPr>
          <p:cNvPr id="8" name="Freeform 8"/>
          <p:cNvSpPr/>
          <p:nvPr/>
        </p:nvSpPr>
        <p:spPr>
          <a:xfrm>
            <a:off x="2340240" y="4202206"/>
            <a:ext cx="4932700" cy="1537358"/>
          </a:xfrm>
          <a:custGeom>
            <a:avLst/>
            <a:gdLst/>
            <a:ahLst/>
            <a:cxnLst/>
            <a:rect l="l" t="t" r="r" b="b"/>
            <a:pathLst>
              <a:path w="4932700" h="1537358">
                <a:moveTo>
                  <a:pt x="0" y="0"/>
                </a:moveTo>
                <a:lnTo>
                  <a:pt x="4932700" y="0"/>
                </a:lnTo>
                <a:lnTo>
                  <a:pt x="4932700" y="1537358"/>
                </a:lnTo>
                <a:lnTo>
                  <a:pt x="0" y="15373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529897" y="7558025"/>
            <a:ext cx="4781199" cy="1490140"/>
          </a:xfrm>
          <a:custGeom>
            <a:avLst/>
            <a:gdLst/>
            <a:ahLst/>
            <a:cxnLst/>
            <a:rect l="l" t="t" r="r" b="b"/>
            <a:pathLst>
              <a:path w="4781199" h="1490140">
                <a:moveTo>
                  <a:pt x="0" y="0"/>
                </a:moveTo>
                <a:lnTo>
                  <a:pt x="4781199" y="0"/>
                </a:lnTo>
                <a:lnTo>
                  <a:pt x="4781199" y="1490141"/>
                </a:lnTo>
                <a:lnTo>
                  <a:pt x="0" y="1490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476501" y="4202206"/>
            <a:ext cx="4834595" cy="1506782"/>
          </a:xfrm>
          <a:custGeom>
            <a:avLst/>
            <a:gdLst/>
            <a:ahLst/>
            <a:cxnLst/>
            <a:rect l="l" t="t" r="r" b="b"/>
            <a:pathLst>
              <a:path w="4834595" h="1506782">
                <a:moveTo>
                  <a:pt x="0" y="0"/>
                </a:moveTo>
                <a:lnTo>
                  <a:pt x="4834595" y="0"/>
                </a:lnTo>
                <a:lnTo>
                  <a:pt x="4834595" y="1506782"/>
                </a:lnTo>
                <a:lnTo>
                  <a:pt x="0" y="15067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AutoShape 11"/>
          <p:cNvSpPr/>
          <p:nvPr/>
        </p:nvSpPr>
        <p:spPr>
          <a:xfrm flipV="1">
            <a:off x="584937" y="2476340"/>
            <a:ext cx="3657600" cy="0"/>
          </a:xfrm>
          <a:prstGeom prst="line">
            <a:avLst/>
          </a:prstGeom>
          <a:ln w="38100" cap="flat">
            <a:solidFill>
              <a:srgbClr val="FF914D"/>
            </a:solidFill>
            <a:prstDash val="solid"/>
            <a:headEnd type="none" w="sm" len="sm"/>
            <a:tailEnd type="none" w="sm" len="sm"/>
          </a:ln>
        </p:spPr>
        <p:txBody>
          <a:bodyPr/>
          <a:lstStyle/>
          <a:p>
            <a:endParaRPr lang="en-US"/>
          </a:p>
        </p:txBody>
      </p:sp>
      <p:sp>
        <p:nvSpPr>
          <p:cNvPr id="12" name="Freeform 12"/>
          <p:cNvSpPr/>
          <p:nvPr/>
        </p:nvSpPr>
        <p:spPr>
          <a:xfrm>
            <a:off x="584937" y="1781030"/>
            <a:ext cx="8944960" cy="145356"/>
          </a:xfrm>
          <a:custGeom>
            <a:avLst/>
            <a:gdLst/>
            <a:ahLst/>
            <a:cxnLst/>
            <a:rect l="l" t="t" r="r" b="b"/>
            <a:pathLst>
              <a:path w="8944960" h="145356">
                <a:moveTo>
                  <a:pt x="0" y="0"/>
                </a:moveTo>
                <a:lnTo>
                  <a:pt x="8944960" y="0"/>
                </a:lnTo>
                <a:lnTo>
                  <a:pt x="8944960" y="145356"/>
                </a:lnTo>
                <a:lnTo>
                  <a:pt x="0" y="1453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584937" y="409575"/>
            <a:ext cx="7888129" cy="1228725"/>
          </a:xfrm>
          <a:prstGeom prst="rect">
            <a:avLst/>
          </a:prstGeom>
        </p:spPr>
        <p:txBody>
          <a:bodyPr lIns="0" tIns="0" rIns="0" bIns="0" rtlCol="0" anchor="t">
            <a:spAutoFit/>
          </a:bodyPr>
          <a:lstStyle/>
          <a:p>
            <a:pPr algn="ctr">
              <a:lnSpc>
                <a:spcPts val="9600"/>
              </a:lnSpc>
              <a:spcBef>
                <a:spcPct val="0"/>
              </a:spcBef>
            </a:pPr>
            <a:r>
              <a:rPr lang="en-US" sz="8000" b="1" spc="160">
                <a:solidFill>
                  <a:srgbClr val="B22222"/>
                </a:solidFill>
                <a:latin typeface="Arsenal Bold"/>
                <a:ea typeface="Arsenal Bold"/>
                <a:cs typeface="Arsenal Bold"/>
                <a:sym typeface="Arsenal Bold"/>
              </a:rPr>
              <a:t>NỘI DUNG CHÍNH</a:t>
            </a:r>
          </a:p>
        </p:txBody>
      </p:sp>
      <p:sp>
        <p:nvSpPr>
          <p:cNvPr id="14" name="TextBox 14"/>
          <p:cNvSpPr txBox="1"/>
          <p:nvPr/>
        </p:nvSpPr>
        <p:spPr>
          <a:xfrm>
            <a:off x="2301917" y="4702389"/>
            <a:ext cx="4678562" cy="51435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TỔNG QUAN ĐỀ TÀI</a:t>
            </a:r>
          </a:p>
        </p:txBody>
      </p:sp>
      <p:sp>
        <p:nvSpPr>
          <p:cNvPr id="15" name="AutoShape 15"/>
          <p:cNvSpPr/>
          <p:nvPr/>
        </p:nvSpPr>
        <p:spPr>
          <a:xfrm flipH="1" flipV="1">
            <a:off x="1815896" y="4049187"/>
            <a:ext cx="0" cy="1829121"/>
          </a:xfrm>
          <a:prstGeom prst="line">
            <a:avLst/>
          </a:prstGeom>
          <a:ln w="38100" cap="flat">
            <a:solidFill>
              <a:srgbClr val="FF914D"/>
            </a:solidFill>
            <a:prstDash val="solid"/>
            <a:headEnd type="none" w="sm" len="sm"/>
            <a:tailEnd type="none" w="sm" len="sm"/>
          </a:ln>
        </p:spPr>
        <p:txBody>
          <a:bodyPr/>
          <a:lstStyle/>
          <a:p>
            <a:endParaRPr lang="en-US"/>
          </a:p>
        </p:txBody>
      </p:sp>
      <p:sp>
        <p:nvSpPr>
          <p:cNvPr id="16" name="AutoShape 16"/>
          <p:cNvSpPr/>
          <p:nvPr/>
        </p:nvSpPr>
        <p:spPr>
          <a:xfrm flipV="1">
            <a:off x="9105900" y="7429179"/>
            <a:ext cx="0" cy="1829121"/>
          </a:xfrm>
          <a:prstGeom prst="line">
            <a:avLst/>
          </a:prstGeom>
          <a:ln w="38100" cap="flat">
            <a:solidFill>
              <a:srgbClr val="FF914D"/>
            </a:solidFill>
            <a:prstDash val="solid"/>
            <a:headEnd type="none" w="sm" len="sm"/>
            <a:tailEnd type="none" w="sm" len="sm"/>
          </a:ln>
        </p:spPr>
        <p:txBody>
          <a:bodyPr/>
          <a:lstStyle/>
          <a:p>
            <a:endParaRPr lang="en-US"/>
          </a:p>
        </p:txBody>
      </p:sp>
      <p:sp>
        <p:nvSpPr>
          <p:cNvPr id="17" name="AutoShape 17"/>
          <p:cNvSpPr/>
          <p:nvPr/>
        </p:nvSpPr>
        <p:spPr>
          <a:xfrm flipV="1">
            <a:off x="9124950" y="4017769"/>
            <a:ext cx="0" cy="1829121"/>
          </a:xfrm>
          <a:prstGeom prst="line">
            <a:avLst/>
          </a:prstGeom>
          <a:ln w="38100" cap="flat">
            <a:solidFill>
              <a:srgbClr val="FF914D"/>
            </a:solidFill>
            <a:prstDash val="solid"/>
            <a:headEnd type="none" w="sm" len="sm"/>
            <a:tailEnd type="none" w="sm" len="sm"/>
          </a:ln>
        </p:spPr>
        <p:txBody>
          <a:bodyPr/>
          <a:lstStyle/>
          <a:p>
            <a:endParaRPr lang="en-US"/>
          </a:p>
        </p:txBody>
      </p:sp>
      <p:sp>
        <p:nvSpPr>
          <p:cNvPr id="18" name="AutoShape 18"/>
          <p:cNvSpPr/>
          <p:nvPr/>
        </p:nvSpPr>
        <p:spPr>
          <a:xfrm flipH="1" flipV="1">
            <a:off x="1834946" y="7443445"/>
            <a:ext cx="0" cy="1829121"/>
          </a:xfrm>
          <a:prstGeom prst="line">
            <a:avLst/>
          </a:prstGeom>
          <a:ln w="38100" cap="flat">
            <a:solidFill>
              <a:srgbClr val="FF914D"/>
            </a:solidFill>
            <a:prstDash val="solid"/>
            <a:headEnd type="none" w="sm" len="sm"/>
            <a:tailEnd type="none" w="sm" len="sm"/>
          </a:ln>
        </p:spPr>
        <p:txBody>
          <a:bodyPr/>
          <a:lstStyle/>
          <a:p>
            <a:endParaRPr lang="en-US"/>
          </a:p>
        </p:txBody>
      </p:sp>
      <p:sp>
        <p:nvSpPr>
          <p:cNvPr id="19" name="TextBox 19"/>
          <p:cNvSpPr txBox="1"/>
          <p:nvPr/>
        </p:nvSpPr>
        <p:spPr>
          <a:xfrm>
            <a:off x="784160" y="4613576"/>
            <a:ext cx="590427" cy="705092"/>
          </a:xfrm>
          <a:prstGeom prst="rect">
            <a:avLst/>
          </a:prstGeom>
        </p:spPr>
        <p:txBody>
          <a:bodyPr lIns="0" tIns="0" rIns="0" bIns="0" rtlCol="0" anchor="t">
            <a:spAutoFit/>
          </a:bodyPr>
          <a:lstStyle/>
          <a:p>
            <a:pPr algn="ctr">
              <a:lnSpc>
                <a:spcPts val="5517"/>
              </a:lnSpc>
              <a:spcBef>
                <a:spcPct val="0"/>
              </a:spcBef>
            </a:pPr>
            <a:r>
              <a:rPr lang="en-US" sz="4597" spc="183">
                <a:solidFill>
                  <a:srgbClr val="000000"/>
                </a:solidFill>
                <a:latin typeface="Arsenal"/>
                <a:ea typeface="Arsenal"/>
                <a:cs typeface="Arsenal"/>
                <a:sym typeface="Arsenal"/>
              </a:rPr>
              <a:t>01</a:t>
            </a:r>
          </a:p>
        </p:txBody>
      </p:sp>
      <p:sp>
        <p:nvSpPr>
          <p:cNvPr id="20" name="TextBox 20"/>
          <p:cNvSpPr txBox="1"/>
          <p:nvPr/>
        </p:nvSpPr>
        <p:spPr>
          <a:xfrm>
            <a:off x="8066920" y="7998664"/>
            <a:ext cx="680037" cy="714262"/>
          </a:xfrm>
          <a:prstGeom prst="rect">
            <a:avLst/>
          </a:prstGeom>
        </p:spPr>
        <p:txBody>
          <a:bodyPr lIns="0" tIns="0" rIns="0" bIns="0" rtlCol="0" anchor="t">
            <a:spAutoFit/>
          </a:bodyPr>
          <a:lstStyle/>
          <a:p>
            <a:pPr algn="ctr">
              <a:lnSpc>
                <a:spcPts val="5665"/>
              </a:lnSpc>
              <a:spcBef>
                <a:spcPct val="0"/>
              </a:spcBef>
            </a:pPr>
            <a:r>
              <a:rPr lang="en-US" sz="4721" spc="188">
                <a:solidFill>
                  <a:srgbClr val="000000"/>
                </a:solidFill>
                <a:latin typeface="Arsenal"/>
                <a:ea typeface="Arsenal"/>
                <a:cs typeface="Arsenal"/>
                <a:sym typeface="Arsenal"/>
              </a:rPr>
              <a:t>04</a:t>
            </a:r>
          </a:p>
        </p:txBody>
      </p:sp>
      <p:sp>
        <p:nvSpPr>
          <p:cNvPr id="21" name="TextBox 21"/>
          <p:cNvSpPr txBox="1"/>
          <p:nvPr/>
        </p:nvSpPr>
        <p:spPr>
          <a:xfrm>
            <a:off x="8149240" y="4660722"/>
            <a:ext cx="608045" cy="657946"/>
          </a:xfrm>
          <a:prstGeom prst="rect">
            <a:avLst/>
          </a:prstGeom>
        </p:spPr>
        <p:txBody>
          <a:bodyPr lIns="0" tIns="0" rIns="0" bIns="0" rtlCol="0" anchor="t">
            <a:spAutoFit/>
          </a:bodyPr>
          <a:lstStyle/>
          <a:p>
            <a:pPr algn="ctr">
              <a:lnSpc>
                <a:spcPts val="5143"/>
              </a:lnSpc>
              <a:spcBef>
                <a:spcPct val="0"/>
              </a:spcBef>
            </a:pPr>
            <a:r>
              <a:rPr lang="en-US" sz="4286" spc="171">
                <a:solidFill>
                  <a:srgbClr val="000000"/>
                </a:solidFill>
                <a:latin typeface="Arsenal"/>
                <a:ea typeface="Arsenal"/>
                <a:cs typeface="Arsenal"/>
                <a:sym typeface="Arsenal"/>
              </a:rPr>
              <a:t>02</a:t>
            </a:r>
          </a:p>
        </p:txBody>
      </p:sp>
      <p:sp>
        <p:nvSpPr>
          <p:cNvPr id="22" name="TextBox 22"/>
          <p:cNvSpPr txBox="1"/>
          <p:nvPr/>
        </p:nvSpPr>
        <p:spPr>
          <a:xfrm>
            <a:off x="784160" y="7998664"/>
            <a:ext cx="669786" cy="714262"/>
          </a:xfrm>
          <a:prstGeom prst="rect">
            <a:avLst/>
          </a:prstGeom>
        </p:spPr>
        <p:txBody>
          <a:bodyPr lIns="0" tIns="0" rIns="0" bIns="0" rtlCol="0" anchor="t">
            <a:spAutoFit/>
          </a:bodyPr>
          <a:lstStyle/>
          <a:p>
            <a:pPr algn="ctr">
              <a:lnSpc>
                <a:spcPts val="5665"/>
              </a:lnSpc>
              <a:spcBef>
                <a:spcPct val="0"/>
              </a:spcBef>
            </a:pPr>
            <a:r>
              <a:rPr lang="en-US" sz="4721" spc="188">
                <a:solidFill>
                  <a:srgbClr val="000000"/>
                </a:solidFill>
                <a:latin typeface="Arsenal"/>
                <a:ea typeface="Arsenal"/>
                <a:cs typeface="Arsenal"/>
                <a:sym typeface="Arsenal"/>
              </a:rPr>
              <a:t>03</a:t>
            </a:r>
          </a:p>
        </p:txBody>
      </p:sp>
      <p:sp>
        <p:nvSpPr>
          <p:cNvPr id="23" name="Freeform 23"/>
          <p:cNvSpPr/>
          <p:nvPr/>
        </p:nvSpPr>
        <p:spPr>
          <a:xfrm>
            <a:off x="2353170" y="7587116"/>
            <a:ext cx="4687861" cy="1461050"/>
          </a:xfrm>
          <a:custGeom>
            <a:avLst/>
            <a:gdLst/>
            <a:ahLst/>
            <a:cxnLst/>
            <a:rect l="l" t="t" r="r" b="b"/>
            <a:pathLst>
              <a:path w="4687861" h="1461050">
                <a:moveTo>
                  <a:pt x="0" y="0"/>
                </a:moveTo>
                <a:lnTo>
                  <a:pt x="4687861" y="0"/>
                </a:lnTo>
                <a:lnTo>
                  <a:pt x="4687861" y="1461050"/>
                </a:lnTo>
                <a:lnTo>
                  <a:pt x="0" y="14610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01944">
            <a:off x="12654750" y="-5015616"/>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529999">
            <a:off x="17000455" y="146471"/>
            <a:ext cx="8247284" cy="13137169"/>
          </a:xfrm>
          <a:custGeom>
            <a:avLst/>
            <a:gdLst/>
            <a:ahLst/>
            <a:cxnLst/>
            <a:rect l="l" t="t" r="r" b="b"/>
            <a:pathLst>
              <a:path w="8247284" h="13137169">
                <a:moveTo>
                  <a:pt x="0" y="0"/>
                </a:moveTo>
                <a:lnTo>
                  <a:pt x="8247284" y="0"/>
                </a:lnTo>
                <a:lnTo>
                  <a:pt x="8247284" y="13137169"/>
                </a:lnTo>
                <a:lnTo>
                  <a:pt x="0" y="13137169"/>
                </a:lnTo>
                <a:lnTo>
                  <a:pt x="0" y="0"/>
                </a:lnTo>
                <a:close/>
              </a:path>
            </a:pathLst>
          </a:custGeom>
          <a:blipFill>
            <a:blip r:embed="rId4"/>
            <a:stretch>
              <a:fillRect l="-13716" r="-13716"/>
            </a:stretch>
          </a:blipFill>
        </p:spPr>
        <p:txBody>
          <a:bodyPr/>
          <a:lstStyle/>
          <a:p>
            <a:endParaRPr lang="en-US"/>
          </a:p>
        </p:txBody>
      </p:sp>
      <p:sp>
        <p:nvSpPr>
          <p:cNvPr id="4" name="Freeform 4"/>
          <p:cNvSpPr/>
          <p:nvPr/>
        </p:nvSpPr>
        <p:spPr>
          <a:xfrm rot="-2959296">
            <a:off x="14781500" y="-987855"/>
            <a:ext cx="3387279" cy="2963869"/>
          </a:xfrm>
          <a:custGeom>
            <a:avLst/>
            <a:gdLst/>
            <a:ahLst/>
            <a:cxnLst/>
            <a:rect l="l" t="t" r="r" b="b"/>
            <a:pathLst>
              <a:path w="3387279" h="2963869">
                <a:moveTo>
                  <a:pt x="0" y="0"/>
                </a:moveTo>
                <a:lnTo>
                  <a:pt x="3387279" y="0"/>
                </a:lnTo>
                <a:lnTo>
                  <a:pt x="3387279" y="2963869"/>
                </a:lnTo>
                <a:lnTo>
                  <a:pt x="0" y="2963869"/>
                </a:lnTo>
                <a:lnTo>
                  <a:pt x="0" y="0"/>
                </a:lnTo>
                <a:close/>
              </a:path>
            </a:pathLst>
          </a:custGeom>
          <a:blipFill>
            <a:blip r:embed="rId5">
              <a:alphaModFix amt="40000"/>
            </a:blip>
            <a:stretch>
              <a:fillRect/>
            </a:stretch>
          </a:blipFill>
        </p:spPr>
        <p:txBody>
          <a:bodyPr/>
          <a:lstStyle/>
          <a:p>
            <a:endParaRPr lang="en-US"/>
          </a:p>
        </p:txBody>
      </p:sp>
      <p:sp>
        <p:nvSpPr>
          <p:cNvPr id="5" name="Freeform 5"/>
          <p:cNvSpPr/>
          <p:nvPr/>
        </p:nvSpPr>
        <p:spPr>
          <a:xfrm>
            <a:off x="7899443" y="1882863"/>
            <a:ext cx="10290197" cy="8643765"/>
          </a:xfrm>
          <a:custGeom>
            <a:avLst/>
            <a:gdLst/>
            <a:ahLst/>
            <a:cxnLst/>
            <a:rect l="l" t="t" r="r" b="b"/>
            <a:pathLst>
              <a:path w="10290197" h="8643765">
                <a:moveTo>
                  <a:pt x="0" y="0"/>
                </a:moveTo>
                <a:lnTo>
                  <a:pt x="10290197" y="0"/>
                </a:lnTo>
                <a:lnTo>
                  <a:pt x="10290197" y="8643765"/>
                </a:lnTo>
                <a:lnTo>
                  <a:pt x="0" y="86437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066553" y="4763257"/>
            <a:ext cx="9051026" cy="6041560"/>
          </a:xfrm>
          <a:custGeom>
            <a:avLst/>
            <a:gdLst/>
            <a:ahLst/>
            <a:cxnLst/>
            <a:rect l="l" t="t" r="r" b="b"/>
            <a:pathLst>
              <a:path w="9051026" h="6041560">
                <a:moveTo>
                  <a:pt x="0" y="0"/>
                </a:moveTo>
                <a:lnTo>
                  <a:pt x="9051026" y="0"/>
                </a:lnTo>
                <a:lnTo>
                  <a:pt x="9051026" y="6041560"/>
                </a:lnTo>
                <a:lnTo>
                  <a:pt x="0" y="604156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332062" y="519113"/>
            <a:ext cx="8636174"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TỔNG QUAN ĐỀ TÀI</a:t>
            </a:r>
          </a:p>
        </p:txBody>
      </p:sp>
      <p:sp>
        <p:nvSpPr>
          <p:cNvPr id="8" name="TextBox 8"/>
          <p:cNvSpPr txBox="1"/>
          <p:nvPr/>
        </p:nvSpPr>
        <p:spPr>
          <a:xfrm>
            <a:off x="8570379" y="2914266"/>
            <a:ext cx="7697629" cy="2362200"/>
          </a:xfrm>
          <a:prstGeom prst="rect">
            <a:avLst/>
          </a:prstGeom>
        </p:spPr>
        <p:txBody>
          <a:bodyPr lIns="0" tIns="0" rIns="0" bIns="0" rtlCol="0" anchor="t">
            <a:spAutoFit/>
          </a:bodyPr>
          <a:lstStyle/>
          <a:p>
            <a:pPr marL="1127147" lvl="1" indent="-563573" algn="l">
              <a:lnSpc>
                <a:spcPts val="6264"/>
              </a:lnSpc>
              <a:buAutoNum type="arabicPeriod"/>
            </a:pPr>
            <a:r>
              <a:rPr lang="en-US" sz="5220" b="1" spc="208">
                <a:solidFill>
                  <a:srgbClr val="B22222"/>
                </a:solidFill>
                <a:latin typeface="Arsenal Bold"/>
                <a:ea typeface="Arsenal Bold"/>
                <a:cs typeface="Arsenal Bold"/>
                <a:sym typeface="Arsenal Bold"/>
              </a:rPr>
              <a:t>Lý do chọn đề tài</a:t>
            </a:r>
          </a:p>
          <a:p>
            <a:pPr marL="1127147" lvl="1" indent="-563573" algn="l">
              <a:lnSpc>
                <a:spcPts val="6264"/>
              </a:lnSpc>
              <a:buAutoNum type="arabicPeriod"/>
            </a:pPr>
            <a:r>
              <a:rPr lang="en-US" sz="5220" b="1" spc="208">
                <a:solidFill>
                  <a:srgbClr val="B22222"/>
                </a:solidFill>
                <a:latin typeface="Arsenal Bold"/>
                <a:ea typeface="Arsenal Bold"/>
                <a:cs typeface="Arsenal Bold"/>
                <a:sym typeface="Arsenal Bold"/>
              </a:rPr>
              <a:t>Mục đích</a:t>
            </a:r>
          </a:p>
          <a:p>
            <a:pPr marL="1127147" lvl="1" indent="-563573" algn="l">
              <a:lnSpc>
                <a:spcPts val="6264"/>
              </a:lnSpc>
              <a:buAutoNum type="arabicPeriod"/>
            </a:pPr>
            <a:r>
              <a:rPr lang="en-US" sz="5220" b="1" spc="208">
                <a:solidFill>
                  <a:srgbClr val="B22222"/>
                </a:solidFill>
                <a:latin typeface="Arsenal Bold"/>
                <a:ea typeface="Arsenal Bold"/>
                <a:cs typeface="Arsenal Bold"/>
                <a:sym typeface="Arsenal Bold"/>
              </a:rPr>
              <a:t>Cách thu thập dữ liệu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901944">
            <a:off x="14364428" y="-2681133"/>
            <a:ext cx="11069779" cy="7804194"/>
          </a:xfrm>
          <a:custGeom>
            <a:avLst/>
            <a:gdLst/>
            <a:ahLst/>
            <a:cxnLst/>
            <a:rect l="l" t="t" r="r" b="b"/>
            <a:pathLst>
              <a:path w="11069779" h="7804194">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8763119" y="5115726"/>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13815">
            <a:off x="12209565" y="-2085048"/>
            <a:ext cx="4765824" cy="4170096"/>
          </a:xfrm>
          <a:custGeom>
            <a:avLst/>
            <a:gdLst/>
            <a:ahLst/>
            <a:cxnLst/>
            <a:rect l="l" t="t" r="r" b="b"/>
            <a:pathLst>
              <a:path w="4765824" h="4170096">
                <a:moveTo>
                  <a:pt x="0" y="0"/>
                </a:moveTo>
                <a:lnTo>
                  <a:pt x="4765823" y="0"/>
                </a:lnTo>
                <a:lnTo>
                  <a:pt x="4765823" y="4170096"/>
                </a:lnTo>
                <a:lnTo>
                  <a:pt x="0" y="4170096"/>
                </a:lnTo>
                <a:lnTo>
                  <a:pt x="0" y="0"/>
                </a:lnTo>
                <a:close/>
              </a:path>
            </a:pathLst>
          </a:custGeom>
          <a:blipFill>
            <a:blip r:embed="rId4">
              <a:alphaModFix amt="40000"/>
            </a:blip>
            <a:stretch>
              <a:fillRect/>
            </a:stretch>
          </a:blipFill>
        </p:spPr>
        <p:txBody>
          <a:bodyPr/>
          <a:lstStyle/>
          <a:p>
            <a:endParaRPr lang="en-US"/>
          </a:p>
        </p:txBody>
      </p:sp>
      <p:sp>
        <p:nvSpPr>
          <p:cNvPr id="5" name="Freeform 5"/>
          <p:cNvSpPr/>
          <p:nvPr/>
        </p:nvSpPr>
        <p:spPr>
          <a:xfrm>
            <a:off x="2648729" y="2211617"/>
            <a:ext cx="4474069" cy="1394418"/>
          </a:xfrm>
          <a:custGeom>
            <a:avLst/>
            <a:gdLst/>
            <a:ahLst/>
            <a:cxnLst/>
            <a:rect l="l" t="t" r="r" b="b"/>
            <a:pathLst>
              <a:path w="4474069" h="1394418">
                <a:moveTo>
                  <a:pt x="0" y="0"/>
                </a:moveTo>
                <a:lnTo>
                  <a:pt x="4474070" y="0"/>
                </a:lnTo>
                <a:lnTo>
                  <a:pt x="4474070" y="1394418"/>
                </a:lnTo>
                <a:lnTo>
                  <a:pt x="0" y="13944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677723" y="4509258"/>
            <a:ext cx="4445076" cy="1385382"/>
          </a:xfrm>
          <a:custGeom>
            <a:avLst/>
            <a:gdLst/>
            <a:ahLst/>
            <a:cxnLst/>
            <a:rect l="l" t="t" r="r" b="b"/>
            <a:pathLst>
              <a:path w="4445076" h="1385382">
                <a:moveTo>
                  <a:pt x="0" y="0"/>
                </a:moveTo>
                <a:lnTo>
                  <a:pt x="4445076" y="0"/>
                </a:lnTo>
                <a:lnTo>
                  <a:pt x="4445076" y="1385382"/>
                </a:lnTo>
                <a:lnTo>
                  <a:pt x="0" y="13853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677723" y="7196736"/>
            <a:ext cx="4474069" cy="1394418"/>
          </a:xfrm>
          <a:custGeom>
            <a:avLst/>
            <a:gdLst/>
            <a:ahLst/>
            <a:cxnLst/>
            <a:rect l="l" t="t" r="r" b="b"/>
            <a:pathLst>
              <a:path w="4474069" h="1394418">
                <a:moveTo>
                  <a:pt x="0" y="0"/>
                </a:moveTo>
                <a:lnTo>
                  <a:pt x="4474069" y="0"/>
                </a:lnTo>
                <a:lnTo>
                  <a:pt x="4474069" y="1394418"/>
                </a:lnTo>
                <a:lnTo>
                  <a:pt x="0" y="13944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599178" y="2416634"/>
            <a:ext cx="1639977" cy="1031135"/>
          </a:xfrm>
          <a:custGeom>
            <a:avLst/>
            <a:gdLst/>
            <a:ahLst/>
            <a:cxnLst/>
            <a:rect l="l" t="t" r="r" b="b"/>
            <a:pathLst>
              <a:path w="1639977" h="1031135">
                <a:moveTo>
                  <a:pt x="0" y="0"/>
                </a:moveTo>
                <a:lnTo>
                  <a:pt x="1639976" y="0"/>
                </a:lnTo>
                <a:lnTo>
                  <a:pt x="1639976" y="1031136"/>
                </a:lnTo>
                <a:lnTo>
                  <a:pt x="0" y="10311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769709" y="711376"/>
            <a:ext cx="8636174"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LÝ DO CHỌN ĐỀ TÀI</a:t>
            </a:r>
          </a:p>
        </p:txBody>
      </p:sp>
      <p:sp>
        <p:nvSpPr>
          <p:cNvPr id="10" name="TextBox 10"/>
          <p:cNvSpPr txBox="1"/>
          <p:nvPr/>
        </p:nvSpPr>
        <p:spPr>
          <a:xfrm>
            <a:off x="2766971" y="2651651"/>
            <a:ext cx="4295574" cy="51435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TÍNH ỨNG DỤNG CAO</a:t>
            </a:r>
          </a:p>
        </p:txBody>
      </p:sp>
      <p:sp>
        <p:nvSpPr>
          <p:cNvPr id="11" name="TextBox 11"/>
          <p:cNvSpPr txBox="1"/>
          <p:nvPr/>
        </p:nvSpPr>
        <p:spPr>
          <a:xfrm>
            <a:off x="7533570" y="2080151"/>
            <a:ext cx="9178528" cy="2171700"/>
          </a:xfrm>
          <a:prstGeom prst="rect">
            <a:avLst/>
          </a:prstGeom>
        </p:spPr>
        <p:txBody>
          <a:bodyPr lIns="0" tIns="0" rIns="0" bIns="0" rtlCol="0" anchor="t">
            <a:spAutoFit/>
          </a:bodyPr>
          <a:lstStyle/>
          <a:p>
            <a:pPr marL="518160" lvl="1" indent="-259080" algn="l">
              <a:lnSpc>
                <a:spcPts val="2879"/>
              </a:lnSpc>
              <a:buFont typeface="Arial"/>
              <a:buChar char="•"/>
            </a:pPr>
            <a:r>
              <a:rPr lang="en-US" sz="2400" spc="96">
                <a:solidFill>
                  <a:srgbClr val="000000"/>
                </a:solidFill>
                <a:latin typeface="Arsenal"/>
                <a:ea typeface="Arsenal"/>
                <a:cs typeface="Arsenal"/>
                <a:sym typeface="Arsenal"/>
              </a:rPr>
              <a:t>Tính ứng dụng cao: Dự báo giá vàng giúp nhà đầu tư và các </a:t>
            </a:r>
          </a:p>
          <a:p>
            <a:pPr algn="l">
              <a:lnSpc>
                <a:spcPts val="2879"/>
              </a:lnSpc>
            </a:pPr>
            <a:r>
              <a:rPr lang="en-US" sz="2400" spc="96">
                <a:solidFill>
                  <a:srgbClr val="000000"/>
                </a:solidFill>
                <a:latin typeface="Arsenal"/>
                <a:ea typeface="Arsenal"/>
                <a:cs typeface="Arsenal"/>
                <a:sym typeface="Arsenal"/>
              </a:rPr>
              <a:t>      tổ chức tài chính đưa ra quyết định chiến lược.</a:t>
            </a:r>
          </a:p>
          <a:p>
            <a:pPr marL="518160" lvl="1" indent="-259080" algn="l">
              <a:lnSpc>
                <a:spcPts val="2879"/>
              </a:lnSpc>
              <a:buFont typeface="Arial"/>
              <a:buChar char="•"/>
            </a:pPr>
            <a:r>
              <a:rPr lang="en-US" sz="2400" spc="96">
                <a:solidFill>
                  <a:srgbClr val="000000"/>
                </a:solidFill>
                <a:latin typeface="Arsenal"/>
                <a:ea typeface="Arsenal"/>
                <a:cs typeface="Arsenal"/>
                <a:sym typeface="Arsenal"/>
              </a:rPr>
              <a:t>Biến động giá vàng: Giá vàng thay đổi liên tục và chịu ảnh </a:t>
            </a:r>
          </a:p>
          <a:p>
            <a:pPr algn="l">
              <a:lnSpc>
                <a:spcPts val="2879"/>
              </a:lnSpc>
            </a:pPr>
            <a:r>
              <a:rPr lang="en-US" sz="2400" spc="96">
                <a:solidFill>
                  <a:srgbClr val="000000"/>
                </a:solidFill>
                <a:latin typeface="Arsenal"/>
                <a:ea typeface="Arsenal"/>
                <a:cs typeface="Arsenal"/>
                <a:sym typeface="Arsenal"/>
              </a:rPr>
              <a:t>      hưởng từ nhiều yếu tố kinh tế, chính trị.</a:t>
            </a:r>
          </a:p>
          <a:p>
            <a:pPr marL="518160" lvl="1" indent="-259080" algn="l">
              <a:lnSpc>
                <a:spcPts val="2879"/>
              </a:lnSpc>
              <a:buFont typeface="Arial"/>
              <a:buChar char="•"/>
            </a:pPr>
            <a:r>
              <a:rPr lang="en-US" sz="2400" spc="96">
                <a:solidFill>
                  <a:srgbClr val="000000"/>
                </a:solidFill>
                <a:latin typeface="Arsenal"/>
                <a:ea typeface="Arsenal"/>
                <a:cs typeface="Arsenal"/>
                <a:sym typeface="Arsenal"/>
              </a:rPr>
              <a:t>Đề tài giúp xây dựng công cụ dự báo giá vàng tự động, hỗ trợ các </a:t>
            </a:r>
          </a:p>
          <a:p>
            <a:pPr algn="l">
              <a:lnSpc>
                <a:spcPts val="2879"/>
              </a:lnSpc>
            </a:pPr>
            <a:r>
              <a:rPr lang="en-US" sz="2400" spc="96">
                <a:solidFill>
                  <a:srgbClr val="000000"/>
                </a:solidFill>
                <a:latin typeface="Arsenal"/>
                <a:ea typeface="Arsenal"/>
                <a:cs typeface="Arsenal"/>
                <a:sym typeface="Arsenal"/>
              </a:rPr>
              <a:t>      quyết định đầu tư.</a:t>
            </a:r>
          </a:p>
        </p:txBody>
      </p:sp>
      <p:sp>
        <p:nvSpPr>
          <p:cNvPr id="12" name="TextBox 12"/>
          <p:cNvSpPr txBox="1"/>
          <p:nvPr/>
        </p:nvSpPr>
        <p:spPr>
          <a:xfrm>
            <a:off x="7533570" y="4543425"/>
            <a:ext cx="9297471" cy="1714500"/>
          </a:xfrm>
          <a:prstGeom prst="rect">
            <a:avLst/>
          </a:prstGeom>
        </p:spPr>
        <p:txBody>
          <a:bodyPr lIns="0" tIns="0" rIns="0" bIns="0" rtlCol="0" anchor="t">
            <a:spAutoFit/>
          </a:bodyPr>
          <a:lstStyle/>
          <a:p>
            <a:pPr marL="496571" lvl="1" indent="-248285" algn="just">
              <a:lnSpc>
                <a:spcPts val="2760"/>
              </a:lnSpc>
              <a:buFont typeface="Arial"/>
              <a:buChar char="•"/>
            </a:pPr>
            <a:r>
              <a:rPr lang="en-US" sz="2300" spc="92">
                <a:solidFill>
                  <a:srgbClr val="000000"/>
                </a:solidFill>
                <a:latin typeface="Arsenal"/>
                <a:ea typeface="Arsenal"/>
                <a:cs typeface="Arsenal"/>
                <a:sym typeface="Arsenal"/>
              </a:rPr>
              <a:t>Giúp nhà đầu tư: Dự báo chính xác hỗ trợ đầu tư vào vàng.</a:t>
            </a:r>
          </a:p>
          <a:p>
            <a:pPr marL="496571" lvl="1" indent="-248285" algn="just">
              <a:lnSpc>
                <a:spcPts val="2760"/>
              </a:lnSpc>
              <a:buFont typeface="Arial"/>
              <a:buChar char="•"/>
            </a:pPr>
            <a:r>
              <a:rPr lang="en-US" sz="2300" spc="92">
                <a:solidFill>
                  <a:srgbClr val="000000"/>
                </a:solidFill>
                <a:latin typeface="Arsenal"/>
                <a:ea typeface="Arsenal"/>
                <a:cs typeface="Arsenal"/>
                <a:sym typeface="Arsenal"/>
              </a:rPr>
              <a:t>Quản lý tài sản: Ngân hàng và tổ chức tài chính có thể bảo vệ tài sản </a:t>
            </a:r>
          </a:p>
          <a:p>
            <a:pPr algn="just">
              <a:lnSpc>
                <a:spcPts val="2760"/>
              </a:lnSpc>
            </a:pPr>
            <a:r>
              <a:rPr lang="en-US" sz="2300" spc="92">
                <a:solidFill>
                  <a:srgbClr val="000000"/>
                </a:solidFill>
                <a:latin typeface="Arsenal"/>
                <a:ea typeface="Arsenal"/>
                <a:cs typeface="Arsenal"/>
                <a:sym typeface="Arsenal"/>
              </a:rPr>
              <a:t>      và giảm rủi ro.</a:t>
            </a:r>
          </a:p>
          <a:p>
            <a:pPr marL="496571" lvl="1" indent="-248285" algn="just">
              <a:lnSpc>
                <a:spcPts val="2760"/>
              </a:lnSpc>
              <a:buFont typeface="Arial"/>
              <a:buChar char="•"/>
            </a:pPr>
            <a:r>
              <a:rPr lang="en-US" sz="2300" spc="92">
                <a:solidFill>
                  <a:srgbClr val="000000"/>
                </a:solidFill>
                <a:latin typeface="Arsenal"/>
                <a:ea typeface="Arsenal"/>
                <a:cs typeface="Arsenal"/>
                <a:sym typeface="Arsenal"/>
              </a:rPr>
              <a:t>Ứng dụng Big Data: Phân tích dữ liệu từ nhiều nguồn khác nhau để </a:t>
            </a:r>
          </a:p>
          <a:p>
            <a:pPr algn="just">
              <a:lnSpc>
                <a:spcPts val="2760"/>
              </a:lnSpc>
            </a:pPr>
            <a:r>
              <a:rPr lang="en-US" sz="2300" spc="92">
                <a:solidFill>
                  <a:srgbClr val="000000"/>
                </a:solidFill>
                <a:latin typeface="Arsenal"/>
                <a:ea typeface="Arsenal"/>
                <a:cs typeface="Arsenal"/>
                <a:sym typeface="Arsenal"/>
              </a:rPr>
              <a:t>      dự báo chính xác.</a:t>
            </a:r>
          </a:p>
        </p:txBody>
      </p:sp>
      <p:sp>
        <p:nvSpPr>
          <p:cNvPr id="13" name="TextBox 13"/>
          <p:cNvSpPr txBox="1"/>
          <p:nvPr/>
        </p:nvSpPr>
        <p:spPr>
          <a:xfrm>
            <a:off x="7533570" y="7196736"/>
            <a:ext cx="10754430" cy="1371600"/>
          </a:xfrm>
          <a:prstGeom prst="rect">
            <a:avLst/>
          </a:prstGeom>
        </p:spPr>
        <p:txBody>
          <a:bodyPr lIns="0" tIns="0" rIns="0" bIns="0" rtlCol="0" anchor="t">
            <a:spAutoFit/>
          </a:bodyPr>
          <a:lstStyle/>
          <a:p>
            <a:pPr marL="496571" lvl="1" indent="-248285" algn="l">
              <a:lnSpc>
                <a:spcPts val="2760"/>
              </a:lnSpc>
              <a:buFont typeface="Arial"/>
              <a:buChar char="•"/>
            </a:pPr>
            <a:r>
              <a:rPr lang="en-US" sz="2300" spc="92">
                <a:solidFill>
                  <a:srgbClr val="000000"/>
                </a:solidFill>
                <a:latin typeface="Arsenal"/>
                <a:ea typeface="Arsenal"/>
                <a:cs typeface="Arsenal"/>
                <a:sym typeface="Arsenal"/>
              </a:rPr>
              <a:t>Big Data Processing: Apache Hadoop, Apache Spark - xử lý dữ liệu lớn hiệu quả</a:t>
            </a:r>
          </a:p>
          <a:p>
            <a:pPr marL="496571" lvl="1" indent="-248285" algn="l">
              <a:lnSpc>
                <a:spcPts val="2760"/>
              </a:lnSpc>
              <a:buFont typeface="Arial"/>
              <a:buChar char="•"/>
            </a:pPr>
            <a:r>
              <a:rPr lang="en-US" sz="2300" spc="92">
                <a:solidFill>
                  <a:srgbClr val="000000"/>
                </a:solidFill>
                <a:latin typeface="Arsenal"/>
                <a:ea typeface="Arsenal"/>
                <a:cs typeface="Arsenal"/>
                <a:sym typeface="Arsenal"/>
              </a:rPr>
              <a:t>Machine Learning: Linear Regression, Random Forest, LSTM (Mạng nơ - ron hồi quy)</a:t>
            </a:r>
          </a:p>
          <a:p>
            <a:pPr marL="496571" lvl="1" indent="-248285" algn="l">
              <a:lnSpc>
                <a:spcPts val="2760"/>
              </a:lnSpc>
              <a:buFont typeface="Arial"/>
              <a:buChar char="•"/>
            </a:pPr>
            <a:r>
              <a:rPr lang="en-US" sz="2300" spc="92">
                <a:solidFill>
                  <a:srgbClr val="000000"/>
                </a:solidFill>
                <a:latin typeface="Arsenal"/>
                <a:ea typeface="Arsenal"/>
                <a:cs typeface="Arsenal"/>
                <a:sym typeface="Arsenal"/>
              </a:rPr>
              <a:t>Data Visualization: Matplotlib - trực quan hóa dữ liệu và kết quả dự báo.</a:t>
            </a:r>
          </a:p>
        </p:txBody>
      </p:sp>
      <p:sp>
        <p:nvSpPr>
          <p:cNvPr id="14" name="TextBox 14"/>
          <p:cNvSpPr txBox="1"/>
          <p:nvPr/>
        </p:nvSpPr>
        <p:spPr>
          <a:xfrm>
            <a:off x="2827225" y="4886325"/>
            <a:ext cx="4295574" cy="51435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TÍNH THỰC TIỄN</a:t>
            </a:r>
          </a:p>
        </p:txBody>
      </p:sp>
      <p:sp>
        <p:nvSpPr>
          <p:cNvPr id="15" name="TextBox 15"/>
          <p:cNvSpPr txBox="1"/>
          <p:nvPr/>
        </p:nvSpPr>
        <p:spPr>
          <a:xfrm>
            <a:off x="2827225" y="7379595"/>
            <a:ext cx="4295574" cy="1028700"/>
          </a:xfrm>
          <a:prstGeom prst="rect">
            <a:avLst/>
          </a:prstGeom>
        </p:spPr>
        <p:txBody>
          <a:bodyPr lIns="0" tIns="0" rIns="0" bIns="0" rtlCol="0" anchor="t">
            <a:spAutoFit/>
          </a:bodyPr>
          <a:lstStyle/>
          <a:p>
            <a:pPr algn="ctr">
              <a:lnSpc>
                <a:spcPts val="4079"/>
              </a:lnSpc>
              <a:spcBef>
                <a:spcPct val="0"/>
              </a:spcBef>
            </a:pPr>
            <a:r>
              <a:rPr lang="en-US" sz="3399" b="1" spc="135">
                <a:solidFill>
                  <a:srgbClr val="B22222"/>
                </a:solidFill>
                <a:latin typeface="Arsenal Bold"/>
                <a:ea typeface="Arsenal Bold"/>
                <a:cs typeface="Arsenal Bold"/>
                <a:sym typeface="Arsenal Bold"/>
              </a:rPr>
              <a:t>CÁC CÔNG NGHỆ ÁP DỤNG</a:t>
            </a:r>
          </a:p>
        </p:txBody>
      </p:sp>
      <p:sp>
        <p:nvSpPr>
          <p:cNvPr id="16" name="Freeform 16"/>
          <p:cNvSpPr/>
          <p:nvPr/>
        </p:nvSpPr>
        <p:spPr>
          <a:xfrm>
            <a:off x="599178" y="4686381"/>
            <a:ext cx="1639977" cy="1031135"/>
          </a:xfrm>
          <a:custGeom>
            <a:avLst/>
            <a:gdLst/>
            <a:ahLst/>
            <a:cxnLst/>
            <a:rect l="l" t="t" r="r" b="b"/>
            <a:pathLst>
              <a:path w="1639977" h="1031135">
                <a:moveTo>
                  <a:pt x="0" y="0"/>
                </a:moveTo>
                <a:lnTo>
                  <a:pt x="1639976" y="0"/>
                </a:lnTo>
                <a:lnTo>
                  <a:pt x="1639976" y="1031135"/>
                </a:lnTo>
                <a:lnTo>
                  <a:pt x="0" y="1031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599178" y="7379595"/>
            <a:ext cx="1639977" cy="1031135"/>
          </a:xfrm>
          <a:custGeom>
            <a:avLst/>
            <a:gdLst/>
            <a:ahLst/>
            <a:cxnLst/>
            <a:rect l="l" t="t" r="r" b="b"/>
            <a:pathLst>
              <a:path w="1639977" h="1031135">
                <a:moveTo>
                  <a:pt x="0" y="0"/>
                </a:moveTo>
                <a:lnTo>
                  <a:pt x="1639976" y="0"/>
                </a:lnTo>
                <a:lnTo>
                  <a:pt x="1639976" y="1031135"/>
                </a:lnTo>
                <a:lnTo>
                  <a:pt x="0" y="1031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952305">
            <a:off x="-4457926" y="-14556666"/>
            <a:ext cx="20541973" cy="13445655"/>
          </a:xfrm>
          <a:custGeom>
            <a:avLst/>
            <a:gdLst/>
            <a:ahLst/>
            <a:cxnLst/>
            <a:rect l="l" t="t" r="r" b="b"/>
            <a:pathLst>
              <a:path w="20541973" h="13445655">
                <a:moveTo>
                  <a:pt x="0" y="0"/>
                </a:moveTo>
                <a:lnTo>
                  <a:pt x="20541973" y="0"/>
                </a:lnTo>
                <a:lnTo>
                  <a:pt x="20541973" y="13445655"/>
                </a:lnTo>
                <a:lnTo>
                  <a:pt x="0" y="13445655"/>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13815">
            <a:off x="-1382034" y="7667037"/>
            <a:ext cx="4045145" cy="3539502"/>
          </a:xfrm>
          <a:custGeom>
            <a:avLst/>
            <a:gdLst/>
            <a:ahLst/>
            <a:cxnLst/>
            <a:rect l="l" t="t" r="r" b="b"/>
            <a:pathLst>
              <a:path w="4045145" h="3539502">
                <a:moveTo>
                  <a:pt x="0" y="0"/>
                </a:moveTo>
                <a:lnTo>
                  <a:pt x="4045145" y="0"/>
                </a:lnTo>
                <a:lnTo>
                  <a:pt x="4045145" y="3539502"/>
                </a:lnTo>
                <a:lnTo>
                  <a:pt x="0" y="3539502"/>
                </a:lnTo>
                <a:lnTo>
                  <a:pt x="0" y="0"/>
                </a:lnTo>
                <a:close/>
              </a:path>
            </a:pathLst>
          </a:custGeom>
          <a:blipFill>
            <a:blip r:embed="rId4">
              <a:alphaModFix amt="40000"/>
            </a:blip>
            <a:stretch>
              <a:fillRect/>
            </a:stretch>
          </a:blipFill>
        </p:spPr>
        <p:txBody>
          <a:bodyPr/>
          <a:lstStyle/>
          <a:p>
            <a:endParaRPr lang="en-US"/>
          </a:p>
        </p:txBody>
      </p:sp>
      <p:sp>
        <p:nvSpPr>
          <p:cNvPr id="4" name="Freeform 4"/>
          <p:cNvSpPr/>
          <p:nvPr/>
        </p:nvSpPr>
        <p:spPr>
          <a:xfrm rot="-901944">
            <a:off x="-8001119" y="-1720627"/>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703638" y="19951"/>
            <a:ext cx="6861963" cy="2161518"/>
          </a:xfrm>
          <a:custGeom>
            <a:avLst/>
            <a:gdLst/>
            <a:ahLst/>
            <a:cxnLst/>
            <a:rect l="l" t="t" r="r" b="b"/>
            <a:pathLst>
              <a:path w="6861963" h="2161518">
                <a:moveTo>
                  <a:pt x="0" y="0"/>
                </a:moveTo>
                <a:lnTo>
                  <a:pt x="6861963" y="0"/>
                </a:lnTo>
                <a:lnTo>
                  <a:pt x="6861963" y="2161519"/>
                </a:lnTo>
                <a:lnTo>
                  <a:pt x="0" y="2161519"/>
                </a:lnTo>
                <a:lnTo>
                  <a:pt x="0" y="0"/>
                </a:lnTo>
                <a:close/>
              </a:path>
            </a:pathLst>
          </a:custGeom>
          <a:blipFill>
            <a:blip r:embed="rId7">
              <a:alphaModFix amt="40000"/>
            </a:blip>
            <a:stretch>
              <a:fillRect/>
            </a:stretch>
          </a:blipFill>
        </p:spPr>
        <p:txBody>
          <a:bodyPr/>
          <a:lstStyle/>
          <a:p>
            <a:endParaRPr lang="en-US"/>
          </a:p>
        </p:txBody>
      </p:sp>
      <p:sp>
        <p:nvSpPr>
          <p:cNvPr id="6" name="Freeform 6"/>
          <p:cNvSpPr/>
          <p:nvPr/>
        </p:nvSpPr>
        <p:spPr>
          <a:xfrm>
            <a:off x="-294698" y="4713470"/>
            <a:ext cx="7430157" cy="6159176"/>
          </a:xfrm>
          <a:custGeom>
            <a:avLst/>
            <a:gdLst/>
            <a:ahLst/>
            <a:cxnLst/>
            <a:rect l="l" t="t" r="r" b="b"/>
            <a:pathLst>
              <a:path w="7430157" h="6159176">
                <a:moveTo>
                  <a:pt x="0" y="0"/>
                </a:moveTo>
                <a:lnTo>
                  <a:pt x="7430157" y="0"/>
                </a:lnTo>
                <a:lnTo>
                  <a:pt x="7430157" y="6159176"/>
                </a:lnTo>
                <a:lnTo>
                  <a:pt x="0" y="6159176"/>
                </a:lnTo>
                <a:lnTo>
                  <a:pt x="0" y="0"/>
                </a:lnTo>
                <a:close/>
              </a:path>
            </a:pathLst>
          </a:custGeom>
          <a:blipFill>
            <a:blip r:embed="rId8"/>
            <a:stretch>
              <a:fillRect l="-12561" r="-12561"/>
            </a:stretch>
          </a:blipFill>
        </p:spPr>
        <p:txBody>
          <a:bodyPr/>
          <a:lstStyle/>
          <a:p>
            <a:endParaRPr lang="en-US"/>
          </a:p>
        </p:txBody>
      </p:sp>
      <p:sp>
        <p:nvSpPr>
          <p:cNvPr id="7" name="TextBox 7"/>
          <p:cNvSpPr txBox="1"/>
          <p:nvPr/>
        </p:nvSpPr>
        <p:spPr>
          <a:xfrm>
            <a:off x="769709" y="711376"/>
            <a:ext cx="8636174"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MỤC ĐÍCH</a:t>
            </a:r>
          </a:p>
        </p:txBody>
      </p:sp>
      <p:sp>
        <p:nvSpPr>
          <p:cNvPr id="8" name="TextBox 8"/>
          <p:cNvSpPr txBox="1"/>
          <p:nvPr/>
        </p:nvSpPr>
        <p:spPr>
          <a:xfrm>
            <a:off x="7654165" y="2884550"/>
            <a:ext cx="9677145" cy="4501042"/>
          </a:xfrm>
          <a:prstGeom prst="rect">
            <a:avLst/>
          </a:prstGeom>
        </p:spPr>
        <p:txBody>
          <a:bodyPr lIns="0" tIns="0" rIns="0" bIns="0" rtlCol="0" anchor="t">
            <a:spAutoFit/>
          </a:bodyPr>
          <a:lstStyle/>
          <a:p>
            <a:pPr algn="l">
              <a:lnSpc>
                <a:spcPts val="2762"/>
              </a:lnSpc>
            </a:pPr>
            <a:r>
              <a:rPr lang="en-US" sz="2301" b="1" spc="92">
                <a:solidFill>
                  <a:srgbClr val="000000"/>
                </a:solidFill>
                <a:latin typeface="Arsenal Bold"/>
                <a:ea typeface="Arsenal Bold"/>
                <a:cs typeface="Arsenal Bold"/>
                <a:sym typeface="Arsenal Bold"/>
              </a:rPr>
              <a:t> 1. Cung cấp công cụ dự báo giá vàng đáng tin cậy</a:t>
            </a:r>
          </a:p>
          <a:p>
            <a:pPr algn="l">
              <a:lnSpc>
                <a:spcPts val="2762"/>
              </a:lnSpc>
            </a:pPr>
            <a:r>
              <a:rPr lang="en-US" sz="2301" b="1" spc="92">
                <a:solidFill>
                  <a:srgbClr val="000000"/>
                </a:solidFill>
                <a:latin typeface="Arsenal Bold"/>
                <a:ea typeface="Arsenal Bold"/>
                <a:cs typeface="Arsenal Bold"/>
                <a:sym typeface="Arsenal Bold"/>
              </a:rPr>
              <a:t>       →  Hỗ trợ nhà đầu tư ra quyết định dựa trên dữ liệu thay vì cảm tính.</a:t>
            </a:r>
          </a:p>
          <a:p>
            <a:pPr algn="l">
              <a:lnSpc>
                <a:spcPts val="2762"/>
              </a:lnSpc>
            </a:pPr>
            <a:r>
              <a:rPr lang="en-US" sz="2301" b="1" spc="92">
                <a:solidFill>
                  <a:srgbClr val="000000"/>
                </a:solidFill>
                <a:latin typeface="Arsenal Bold"/>
                <a:ea typeface="Arsenal Bold"/>
                <a:cs typeface="Arsenal Bold"/>
                <a:sym typeface="Arsenal Bold"/>
              </a:rPr>
              <a:t> 2. Hạn chế rủi ro khi thị trường biến động</a:t>
            </a:r>
          </a:p>
          <a:p>
            <a:pPr algn="l">
              <a:lnSpc>
                <a:spcPts val="2762"/>
              </a:lnSpc>
            </a:pPr>
            <a:r>
              <a:rPr lang="en-US" sz="2301" b="1" spc="92">
                <a:solidFill>
                  <a:srgbClr val="000000"/>
                </a:solidFill>
                <a:latin typeface="Arsenal Bold"/>
                <a:ea typeface="Arsenal Bold"/>
                <a:cs typeface="Arsenal Bold"/>
                <a:sym typeface="Arsenal Bold"/>
              </a:rPr>
              <a:t>       → Cảnh báo xu hướng tăng/giảm giúp chủ động trong chiến lược đầu tư.</a:t>
            </a:r>
          </a:p>
          <a:p>
            <a:pPr algn="l">
              <a:lnSpc>
                <a:spcPts val="2762"/>
              </a:lnSpc>
            </a:pPr>
            <a:r>
              <a:rPr lang="en-US" sz="2301" b="1" spc="92">
                <a:solidFill>
                  <a:srgbClr val="000000"/>
                </a:solidFill>
                <a:latin typeface="Arsenal Bold"/>
                <a:ea typeface="Arsenal Bold"/>
                <a:cs typeface="Arsenal Bold"/>
                <a:sym typeface="Arsenal Bold"/>
              </a:rPr>
              <a:t>3. Tối ưu hóa lợi nhuận đầu tư vào vàng</a:t>
            </a:r>
          </a:p>
          <a:p>
            <a:pPr algn="l">
              <a:lnSpc>
                <a:spcPts val="2762"/>
              </a:lnSpc>
            </a:pPr>
            <a:r>
              <a:rPr lang="en-US" sz="2301" b="1" spc="92">
                <a:solidFill>
                  <a:srgbClr val="000000"/>
                </a:solidFill>
                <a:latin typeface="Arsenal Bold"/>
                <a:ea typeface="Arsenal Bold"/>
                <a:cs typeface="Arsenal Bold"/>
                <a:sym typeface="Arsenal Bold"/>
              </a:rPr>
              <a:t>       → Xác định thời điểm mua/bán hợp lý để đạt hiệu quả tài chính cao.</a:t>
            </a:r>
          </a:p>
          <a:p>
            <a:pPr algn="l">
              <a:lnSpc>
                <a:spcPts val="2762"/>
              </a:lnSpc>
            </a:pPr>
            <a:r>
              <a:rPr lang="en-US" sz="2301" b="1" spc="92">
                <a:solidFill>
                  <a:srgbClr val="000000"/>
                </a:solidFill>
                <a:latin typeface="Arsenal Bold"/>
                <a:ea typeface="Arsenal Bold"/>
                <a:cs typeface="Arsenal Bold"/>
                <a:sym typeface="Arsenal Bold"/>
              </a:rPr>
              <a:t> 4. Hỗ trợ xây dựng chiến lược đầu tư dài hạn</a:t>
            </a:r>
          </a:p>
          <a:p>
            <a:pPr algn="l">
              <a:lnSpc>
                <a:spcPts val="2762"/>
              </a:lnSpc>
            </a:pPr>
            <a:r>
              <a:rPr lang="en-US" sz="2301" b="1" spc="92">
                <a:solidFill>
                  <a:srgbClr val="000000"/>
                </a:solidFill>
                <a:latin typeface="Arsenal Bold"/>
                <a:ea typeface="Arsenal Bold"/>
                <a:cs typeface="Arsenal Bold"/>
                <a:sym typeface="Arsenal Bold"/>
              </a:rPr>
              <a:t>       → Phân tích chu kỳ giá vàng giúp hoạch định kế hoạch đầu tư bền vững.</a:t>
            </a:r>
          </a:p>
          <a:p>
            <a:pPr algn="l">
              <a:lnSpc>
                <a:spcPts val="2762"/>
              </a:lnSpc>
            </a:pPr>
            <a:endParaRPr lang="en-US" sz="2301" b="1" spc="92">
              <a:solidFill>
                <a:srgbClr val="000000"/>
              </a:solidFill>
              <a:latin typeface="Arsenal Bold"/>
              <a:ea typeface="Arsenal Bold"/>
              <a:cs typeface="Arsenal Bold"/>
              <a:sym typeface="Arsenal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952305">
            <a:off x="12785730" y="267557"/>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9966661" y="8528273"/>
            <a:ext cx="11069779" cy="7804194"/>
          </a:xfrm>
          <a:custGeom>
            <a:avLst/>
            <a:gdLst/>
            <a:ahLst/>
            <a:cxnLst/>
            <a:rect l="l" t="t" r="r" b="b"/>
            <a:pathLst>
              <a:path w="11069779" h="7804194">
                <a:moveTo>
                  <a:pt x="0" y="0"/>
                </a:moveTo>
                <a:lnTo>
                  <a:pt x="11069778" y="0"/>
                </a:lnTo>
                <a:lnTo>
                  <a:pt x="11069778"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13815">
            <a:off x="-1489173" y="-2792247"/>
            <a:ext cx="4045145" cy="3539502"/>
          </a:xfrm>
          <a:custGeom>
            <a:avLst/>
            <a:gdLst/>
            <a:ahLst/>
            <a:cxnLst/>
            <a:rect l="l" t="t" r="r" b="b"/>
            <a:pathLst>
              <a:path w="4045145" h="3539502">
                <a:moveTo>
                  <a:pt x="0" y="0"/>
                </a:moveTo>
                <a:lnTo>
                  <a:pt x="4045146" y="0"/>
                </a:lnTo>
                <a:lnTo>
                  <a:pt x="4045146" y="3539502"/>
                </a:lnTo>
                <a:lnTo>
                  <a:pt x="0" y="3539502"/>
                </a:lnTo>
                <a:lnTo>
                  <a:pt x="0" y="0"/>
                </a:lnTo>
                <a:close/>
              </a:path>
            </a:pathLst>
          </a:custGeom>
          <a:blipFill>
            <a:blip r:embed="rId6">
              <a:alphaModFix amt="40000"/>
            </a:blip>
            <a:stretch>
              <a:fillRect/>
            </a:stretch>
          </a:blipFill>
        </p:spPr>
        <p:txBody>
          <a:bodyPr/>
          <a:lstStyle/>
          <a:p>
            <a:endParaRPr lang="en-US"/>
          </a:p>
        </p:txBody>
      </p:sp>
      <p:sp>
        <p:nvSpPr>
          <p:cNvPr id="5" name="Freeform 5"/>
          <p:cNvSpPr/>
          <p:nvPr/>
        </p:nvSpPr>
        <p:spPr>
          <a:xfrm rot="-5400000">
            <a:off x="6146191" y="10846522"/>
            <a:ext cx="6861963" cy="2161518"/>
          </a:xfrm>
          <a:custGeom>
            <a:avLst/>
            <a:gdLst/>
            <a:ahLst/>
            <a:cxnLst/>
            <a:rect l="l" t="t" r="r" b="b"/>
            <a:pathLst>
              <a:path w="6861963" h="2161518">
                <a:moveTo>
                  <a:pt x="0" y="0"/>
                </a:moveTo>
                <a:lnTo>
                  <a:pt x="6861964" y="0"/>
                </a:lnTo>
                <a:lnTo>
                  <a:pt x="6861964" y="2161519"/>
                </a:lnTo>
                <a:lnTo>
                  <a:pt x="0" y="2161519"/>
                </a:lnTo>
                <a:lnTo>
                  <a:pt x="0" y="0"/>
                </a:lnTo>
                <a:close/>
              </a:path>
            </a:pathLst>
          </a:custGeom>
          <a:blipFill>
            <a:blip r:embed="rId7">
              <a:alphaModFix amt="40000"/>
            </a:blip>
            <a:stretch>
              <a:fillRect/>
            </a:stretch>
          </a:blipFill>
        </p:spPr>
        <p:txBody>
          <a:bodyPr/>
          <a:lstStyle/>
          <a:p>
            <a:endParaRPr lang="en-US"/>
          </a:p>
        </p:txBody>
      </p:sp>
      <p:sp>
        <p:nvSpPr>
          <p:cNvPr id="6" name="Freeform 6"/>
          <p:cNvSpPr/>
          <p:nvPr/>
        </p:nvSpPr>
        <p:spPr>
          <a:xfrm>
            <a:off x="-1484070" y="2032415"/>
            <a:ext cx="5745981" cy="1414948"/>
          </a:xfrm>
          <a:custGeom>
            <a:avLst/>
            <a:gdLst/>
            <a:ahLst/>
            <a:cxnLst/>
            <a:rect l="l" t="t" r="r" b="b"/>
            <a:pathLst>
              <a:path w="5745981" h="1414948">
                <a:moveTo>
                  <a:pt x="0" y="0"/>
                </a:moveTo>
                <a:lnTo>
                  <a:pt x="5745980" y="0"/>
                </a:lnTo>
                <a:lnTo>
                  <a:pt x="5745980" y="1414948"/>
                </a:lnTo>
                <a:lnTo>
                  <a:pt x="0" y="14149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533400" y="409199"/>
            <a:ext cx="8164645" cy="2790825"/>
          </a:xfrm>
          <a:prstGeom prst="rect">
            <a:avLst/>
          </a:prstGeom>
        </p:spPr>
        <p:txBody>
          <a:bodyPr lIns="0" tIns="0" rIns="0" bIns="0" rtlCol="0" anchor="t">
            <a:spAutoFit/>
          </a:bodyPr>
          <a:lstStyle/>
          <a:p>
            <a:pPr algn="l">
              <a:lnSpc>
                <a:spcPts val="6550"/>
              </a:lnSpc>
            </a:pPr>
            <a:r>
              <a:rPr lang="en-US" sz="5458" b="1" spc="218">
                <a:solidFill>
                  <a:srgbClr val="B22222"/>
                </a:solidFill>
                <a:latin typeface="Arsenal Bold"/>
                <a:ea typeface="Arsenal Bold"/>
                <a:cs typeface="Arsenal Bold"/>
                <a:sym typeface="Arsenal Bold"/>
              </a:rPr>
              <a:t>CÁCH THU THẬP DỮ LIỆU</a:t>
            </a:r>
          </a:p>
          <a:p>
            <a:pPr algn="l">
              <a:lnSpc>
                <a:spcPts val="7750"/>
              </a:lnSpc>
            </a:pPr>
            <a:endParaRPr lang="en-US" sz="5458" b="1" spc="218">
              <a:solidFill>
                <a:srgbClr val="B22222"/>
              </a:solidFill>
              <a:latin typeface="Arsenal Bold"/>
              <a:ea typeface="Arsenal Bold"/>
              <a:cs typeface="Arsenal Bold"/>
              <a:sym typeface="Arsenal Bold"/>
            </a:endParaRPr>
          </a:p>
          <a:p>
            <a:pPr algn="l">
              <a:lnSpc>
                <a:spcPts val="7750"/>
              </a:lnSpc>
            </a:pPr>
            <a:endParaRPr lang="en-US" sz="5458" b="1" spc="218">
              <a:solidFill>
                <a:srgbClr val="B22222"/>
              </a:solidFill>
              <a:latin typeface="Arsenal Bold"/>
              <a:ea typeface="Arsenal Bold"/>
              <a:cs typeface="Arsenal Bold"/>
              <a:sym typeface="Arsenal Bold"/>
            </a:endParaRPr>
          </a:p>
        </p:txBody>
      </p:sp>
      <p:sp>
        <p:nvSpPr>
          <p:cNvPr id="8" name="TextBox 8"/>
          <p:cNvSpPr txBox="1"/>
          <p:nvPr/>
        </p:nvSpPr>
        <p:spPr>
          <a:xfrm>
            <a:off x="0" y="2225539"/>
            <a:ext cx="4088729" cy="899010"/>
          </a:xfrm>
          <a:prstGeom prst="rect">
            <a:avLst/>
          </a:prstGeom>
        </p:spPr>
        <p:txBody>
          <a:bodyPr lIns="0" tIns="0" rIns="0" bIns="0" rtlCol="0" anchor="t">
            <a:spAutoFit/>
          </a:bodyPr>
          <a:lstStyle/>
          <a:p>
            <a:pPr algn="ctr">
              <a:lnSpc>
                <a:spcPts val="3565"/>
              </a:lnSpc>
              <a:spcBef>
                <a:spcPct val="0"/>
              </a:spcBef>
            </a:pPr>
            <a:r>
              <a:rPr lang="en-US" sz="2971" b="1" spc="118">
                <a:solidFill>
                  <a:srgbClr val="B22222"/>
                </a:solidFill>
                <a:latin typeface="Arsenal Bold"/>
                <a:ea typeface="Arsenal Bold"/>
                <a:cs typeface="Arsenal Bold"/>
                <a:sym typeface="Arsenal Bold"/>
              </a:rPr>
              <a:t>NGUỒN DỮ LIỆU SỬ DỤNG</a:t>
            </a:r>
          </a:p>
        </p:txBody>
      </p:sp>
      <p:sp>
        <p:nvSpPr>
          <p:cNvPr id="9" name="TextBox 9"/>
          <p:cNvSpPr txBox="1"/>
          <p:nvPr/>
        </p:nvSpPr>
        <p:spPr>
          <a:xfrm>
            <a:off x="261350" y="3714475"/>
            <a:ext cx="16997950" cy="2206315"/>
          </a:xfrm>
          <a:prstGeom prst="rect">
            <a:avLst/>
          </a:prstGeom>
        </p:spPr>
        <p:txBody>
          <a:bodyPr lIns="0" tIns="0" rIns="0" bIns="0" rtlCol="0" anchor="t">
            <a:spAutoFit/>
          </a:bodyPr>
          <a:lstStyle/>
          <a:p>
            <a:pPr algn="l">
              <a:lnSpc>
                <a:spcPts val="3508"/>
              </a:lnSpc>
            </a:pPr>
            <a:r>
              <a:rPr lang="en-US" sz="2923" spc="116">
                <a:solidFill>
                  <a:srgbClr val="000000"/>
                </a:solidFill>
                <a:latin typeface="Arsenal"/>
                <a:ea typeface="Arsenal"/>
                <a:cs typeface="Arsenal"/>
                <a:sym typeface="Arsenal"/>
              </a:rPr>
              <a:t>Nguồn: Dữ liệu cập nhật mỗi ngày trên Investing.com (</a:t>
            </a:r>
          </a:p>
          <a:p>
            <a:pPr algn="l">
              <a:lnSpc>
                <a:spcPts val="3508"/>
              </a:lnSpc>
            </a:pPr>
            <a:r>
              <a:rPr lang="en-US" sz="2923" spc="116">
                <a:solidFill>
                  <a:srgbClr val="000000"/>
                </a:solidFill>
                <a:latin typeface="Arsenal"/>
                <a:ea typeface="Arsenal"/>
                <a:cs typeface="Arsenal"/>
                <a:sym typeface="Arsenal"/>
              </a:rPr>
              <a:t>https://www.investing.com/commodities/gold-historical-data)</a:t>
            </a:r>
          </a:p>
          <a:p>
            <a:pPr algn="l">
              <a:lnSpc>
                <a:spcPts val="3508"/>
              </a:lnSpc>
            </a:pPr>
            <a:r>
              <a:rPr lang="en-US" sz="2923" spc="116">
                <a:solidFill>
                  <a:srgbClr val="000000"/>
                </a:solidFill>
                <a:latin typeface="Arsenal"/>
                <a:ea typeface="Arsenal"/>
                <a:cs typeface="Arsenal"/>
                <a:sym typeface="Arsenal"/>
              </a:rPr>
              <a:t>Định dạng: CSV, bao gồm các cột: ngày, giá vàng (USD/oz), giá mở cửa, giá đóng cửa, cao nhất, thấp nhất.</a:t>
            </a:r>
          </a:p>
          <a:p>
            <a:pPr algn="l">
              <a:lnSpc>
                <a:spcPts val="3508"/>
              </a:lnSpc>
            </a:pPr>
            <a:r>
              <a:rPr lang="en-US" sz="2923" spc="116">
                <a:solidFill>
                  <a:srgbClr val="000000"/>
                </a:solidFill>
                <a:latin typeface="Arsenal"/>
                <a:ea typeface="Arsenal"/>
                <a:cs typeface="Arsenal"/>
                <a:sym typeface="Arsenal"/>
              </a:rPr>
              <a:t>Mục đích: Làm dữ liệu huấn luyện và đánh giá mô hình.</a:t>
            </a:r>
          </a:p>
          <a:p>
            <a:pPr algn="l">
              <a:lnSpc>
                <a:spcPts val="3508"/>
              </a:lnSpc>
            </a:pPr>
            <a:endParaRPr lang="en-US" sz="2923" spc="116">
              <a:solidFill>
                <a:srgbClr val="000000"/>
              </a:solidFill>
              <a:latin typeface="Arsenal"/>
              <a:ea typeface="Arsenal"/>
              <a:cs typeface="Arsenal"/>
              <a:sym typeface="Arsenal"/>
            </a:endParaRPr>
          </a:p>
        </p:txBody>
      </p:sp>
      <p:sp>
        <p:nvSpPr>
          <p:cNvPr id="10" name="Freeform 10"/>
          <p:cNvSpPr/>
          <p:nvPr/>
        </p:nvSpPr>
        <p:spPr>
          <a:xfrm>
            <a:off x="-1504851" y="5993978"/>
            <a:ext cx="5745981" cy="1414948"/>
          </a:xfrm>
          <a:custGeom>
            <a:avLst/>
            <a:gdLst/>
            <a:ahLst/>
            <a:cxnLst/>
            <a:rect l="l" t="t" r="r" b="b"/>
            <a:pathLst>
              <a:path w="5745981" h="1414948">
                <a:moveTo>
                  <a:pt x="0" y="0"/>
                </a:moveTo>
                <a:lnTo>
                  <a:pt x="5745980" y="0"/>
                </a:lnTo>
                <a:lnTo>
                  <a:pt x="5745980" y="1414947"/>
                </a:lnTo>
                <a:lnTo>
                  <a:pt x="0" y="1414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0" y="6223360"/>
            <a:ext cx="4088729" cy="899010"/>
          </a:xfrm>
          <a:prstGeom prst="rect">
            <a:avLst/>
          </a:prstGeom>
        </p:spPr>
        <p:txBody>
          <a:bodyPr lIns="0" tIns="0" rIns="0" bIns="0" rtlCol="0" anchor="t">
            <a:spAutoFit/>
          </a:bodyPr>
          <a:lstStyle/>
          <a:p>
            <a:pPr algn="ctr">
              <a:lnSpc>
                <a:spcPts val="3565"/>
              </a:lnSpc>
              <a:spcBef>
                <a:spcPct val="0"/>
              </a:spcBef>
            </a:pPr>
            <a:r>
              <a:rPr lang="en-US" sz="2971" b="1" spc="118">
                <a:solidFill>
                  <a:srgbClr val="B22222"/>
                </a:solidFill>
                <a:latin typeface="Arsenal Bold"/>
                <a:ea typeface="Arsenal Bold"/>
                <a:cs typeface="Arsenal Bold"/>
                <a:sym typeface="Arsenal Bold"/>
              </a:rPr>
              <a:t>CÔNG CỤ HỖ TRỢ XỬ LÝ</a:t>
            </a:r>
          </a:p>
        </p:txBody>
      </p:sp>
      <p:sp>
        <p:nvSpPr>
          <p:cNvPr id="12" name="TextBox 12"/>
          <p:cNvSpPr txBox="1"/>
          <p:nvPr/>
        </p:nvSpPr>
        <p:spPr>
          <a:xfrm>
            <a:off x="533400" y="7847075"/>
            <a:ext cx="7995981" cy="1185565"/>
          </a:xfrm>
          <a:prstGeom prst="rect">
            <a:avLst/>
          </a:prstGeom>
        </p:spPr>
        <p:txBody>
          <a:bodyPr lIns="0" tIns="0" rIns="0" bIns="0" rtlCol="0" anchor="t">
            <a:spAutoFit/>
          </a:bodyPr>
          <a:lstStyle/>
          <a:p>
            <a:pPr algn="ctr">
              <a:lnSpc>
                <a:spcPts val="3180"/>
              </a:lnSpc>
            </a:pPr>
            <a:r>
              <a:rPr lang="en-US" sz="2650" spc="106">
                <a:solidFill>
                  <a:srgbClr val="000000"/>
                </a:solidFill>
                <a:latin typeface="Arsenal"/>
                <a:ea typeface="Arsenal"/>
                <a:cs typeface="Arsenal"/>
                <a:sym typeface="Arsenal"/>
              </a:rPr>
              <a:t>Python (pandas) để đọc, xử lý và trực quan hóa dữ liệu</a:t>
            </a:r>
          </a:p>
          <a:p>
            <a:pPr algn="ctr">
              <a:lnSpc>
                <a:spcPts val="3180"/>
              </a:lnSpc>
            </a:pPr>
            <a:r>
              <a:rPr lang="en-US" sz="2650" spc="106">
                <a:solidFill>
                  <a:srgbClr val="000000"/>
                </a:solidFill>
                <a:latin typeface="Arsenal"/>
                <a:ea typeface="Arsenal"/>
                <a:cs typeface="Arsenal"/>
                <a:sym typeface="Arsenal"/>
              </a:rPr>
              <a:t>Apache Spark để xử lý dữ liệu lớn nếu mở rộng quy mô</a:t>
            </a:r>
          </a:p>
          <a:p>
            <a:pPr algn="ctr">
              <a:lnSpc>
                <a:spcPts val="3180"/>
              </a:lnSpc>
            </a:pPr>
            <a:endParaRPr lang="en-US" sz="2650" spc="106">
              <a:solidFill>
                <a:srgbClr val="000000"/>
              </a:solidFill>
              <a:latin typeface="Arsenal"/>
              <a:ea typeface="Arsenal"/>
              <a:cs typeface="Arsenal"/>
              <a:sym typeface="Arsen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952305">
            <a:off x="11696407" y="-4910233"/>
            <a:ext cx="18146740" cy="11877866"/>
          </a:xfrm>
          <a:custGeom>
            <a:avLst/>
            <a:gdLst/>
            <a:ahLst/>
            <a:cxnLst/>
            <a:rect l="l" t="t" r="r" b="b"/>
            <a:pathLst>
              <a:path w="18146740" h="11877866">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1944">
            <a:off x="11336249" y="-2873397"/>
            <a:ext cx="11069779" cy="7804194"/>
          </a:xfrm>
          <a:custGeom>
            <a:avLst/>
            <a:gdLst/>
            <a:ahLst/>
            <a:cxnLst/>
            <a:rect l="l" t="t" r="r" b="b"/>
            <a:pathLst>
              <a:path w="11069779" h="7804194">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6221454" y="823790"/>
            <a:ext cx="6861963" cy="2161518"/>
          </a:xfrm>
          <a:custGeom>
            <a:avLst/>
            <a:gdLst/>
            <a:ahLst/>
            <a:cxnLst/>
            <a:rect l="l" t="t" r="r" b="b"/>
            <a:pathLst>
              <a:path w="6861963" h="2161518">
                <a:moveTo>
                  <a:pt x="0" y="0"/>
                </a:moveTo>
                <a:lnTo>
                  <a:pt x="6861963" y="0"/>
                </a:lnTo>
                <a:lnTo>
                  <a:pt x="6861963" y="2161518"/>
                </a:lnTo>
                <a:lnTo>
                  <a:pt x="0" y="2161518"/>
                </a:lnTo>
                <a:lnTo>
                  <a:pt x="0" y="0"/>
                </a:lnTo>
                <a:close/>
              </a:path>
            </a:pathLst>
          </a:custGeom>
          <a:blipFill>
            <a:blip r:embed="rId6">
              <a:alphaModFix amt="40000"/>
            </a:blip>
            <a:stretch>
              <a:fillRect/>
            </a:stretch>
          </a:blipFill>
        </p:spPr>
        <p:txBody>
          <a:bodyPr/>
          <a:lstStyle/>
          <a:p>
            <a:endParaRPr lang="en-US"/>
          </a:p>
        </p:txBody>
      </p:sp>
      <p:sp>
        <p:nvSpPr>
          <p:cNvPr id="5" name="Freeform 5"/>
          <p:cNvSpPr/>
          <p:nvPr/>
        </p:nvSpPr>
        <p:spPr>
          <a:xfrm rot="5253446">
            <a:off x="2435033" y="6901477"/>
            <a:ext cx="10282450" cy="16449807"/>
          </a:xfrm>
          <a:custGeom>
            <a:avLst/>
            <a:gdLst/>
            <a:ahLst/>
            <a:cxnLst/>
            <a:rect l="l" t="t" r="r" b="b"/>
            <a:pathLst>
              <a:path w="10282450" h="16449807">
                <a:moveTo>
                  <a:pt x="0" y="0"/>
                </a:moveTo>
                <a:lnTo>
                  <a:pt x="10282450" y="0"/>
                </a:lnTo>
                <a:lnTo>
                  <a:pt x="10282450" y="16449807"/>
                </a:lnTo>
                <a:lnTo>
                  <a:pt x="0" y="16449807"/>
                </a:lnTo>
                <a:lnTo>
                  <a:pt x="0" y="0"/>
                </a:lnTo>
                <a:close/>
              </a:path>
            </a:pathLst>
          </a:custGeom>
          <a:blipFill>
            <a:blip r:embed="rId7"/>
            <a:stretch>
              <a:fillRect l="-13991" r="-13991"/>
            </a:stretch>
          </a:blipFill>
        </p:spPr>
        <p:txBody>
          <a:bodyPr/>
          <a:lstStyle/>
          <a:p>
            <a:endParaRPr lang="en-US"/>
          </a:p>
        </p:txBody>
      </p:sp>
      <p:sp>
        <p:nvSpPr>
          <p:cNvPr id="6" name="Freeform 6"/>
          <p:cNvSpPr/>
          <p:nvPr/>
        </p:nvSpPr>
        <p:spPr>
          <a:xfrm>
            <a:off x="8136364" y="1904549"/>
            <a:ext cx="9122936" cy="7663267"/>
          </a:xfrm>
          <a:custGeom>
            <a:avLst/>
            <a:gdLst/>
            <a:ahLst/>
            <a:cxnLst/>
            <a:rect l="l" t="t" r="r" b="b"/>
            <a:pathLst>
              <a:path w="9122936" h="7663267">
                <a:moveTo>
                  <a:pt x="0" y="0"/>
                </a:moveTo>
                <a:lnTo>
                  <a:pt x="9122936" y="0"/>
                </a:lnTo>
                <a:lnTo>
                  <a:pt x="9122936" y="7663267"/>
                </a:lnTo>
                <a:lnTo>
                  <a:pt x="0" y="7663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99289" y="5335531"/>
            <a:ext cx="7932125" cy="4957578"/>
          </a:xfrm>
          <a:custGeom>
            <a:avLst/>
            <a:gdLst/>
            <a:ahLst/>
            <a:cxnLst/>
            <a:rect l="l" t="t" r="r" b="b"/>
            <a:pathLst>
              <a:path w="7932125" h="4957578">
                <a:moveTo>
                  <a:pt x="0" y="0"/>
                </a:moveTo>
                <a:lnTo>
                  <a:pt x="7932125" y="0"/>
                </a:lnTo>
                <a:lnTo>
                  <a:pt x="7932125" y="4957578"/>
                </a:lnTo>
                <a:lnTo>
                  <a:pt x="0" y="4957578"/>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769709" y="711376"/>
            <a:ext cx="8636174" cy="102870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MÔ HÌNH</a:t>
            </a:r>
          </a:p>
        </p:txBody>
      </p:sp>
      <p:sp>
        <p:nvSpPr>
          <p:cNvPr id="9" name="TextBox 9"/>
          <p:cNvSpPr txBox="1"/>
          <p:nvPr/>
        </p:nvSpPr>
        <p:spPr>
          <a:xfrm>
            <a:off x="8571676" y="2703147"/>
            <a:ext cx="5156538" cy="617441"/>
          </a:xfrm>
          <a:prstGeom prst="rect">
            <a:avLst/>
          </a:prstGeom>
        </p:spPr>
        <p:txBody>
          <a:bodyPr lIns="0" tIns="0" rIns="0" bIns="0" rtlCol="0" anchor="t">
            <a:spAutoFit/>
          </a:bodyPr>
          <a:lstStyle/>
          <a:p>
            <a:pPr algn="ctr">
              <a:lnSpc>
                <a:spcPts val="4897"/>
              </a:lnSpc>
              <a:spcBef>
                <a:spcPct val="0"/>
              </a:spcBef>
            </a:pPr>
            <a:r>
              <a:rPr lang="en-US" sz="4081" b="1" spc="163">
                <a:solidFill>
                  <a:srgbClr val="B22222"/>
                </a:solidFill>
                <a:latin typeface="Arsenal Bold"/>
                <a:ea typeface="Arsenal Bold"/>
                <a:cs typeface="Arsenal Bold"/>
                <a:sym typeface="Arsenal Bold"/>
              </a:rPr>
              <a:t>Thành Phần Chính:</a:t>
            </a:r>
          </a:p>
        </p:txBody>
      </p:sp>
      <p:sp>
        <p:nvSpPr>
          <p:cNvPr id="10" name="TextBox 10"/>
          <p:cNvSpPr txBox="1"/>
          <p:nvPr/>
        </p:nvSpPr>
        <p:spPr>
          <a:xfrm>
            <a:off x="8001748" y="4333188"/>
            <a:ext cx="5917582" cy="3273653"/>
          </a:xfrm>
          <a:prstGeom prst="rect">
            <a:avLst/>
          </a:prstGeom>
        </p:spPr>
        <p:txBody>
          <a:bodyPr lIns="0" tIns="0" rIns="0" bIns="0" rtlCol="0" anchor="t">
            <a:spAutoFit/>
          </a:bodyPr>
          <a:lstStyle/>
          <a:p>
            <a:pPr marL="677255" lvl="1" indent="-338628" algn="l">
              <a:lnSpc>
                <a:spcPts val="3764"/>
              </a:lnSpc>
              <a:buFont typeface="Arial"/>
              <a:buChar char="•"/>
            </a:pPr>
            <a:r>
              <a:rPr lang="en-US" sz="3136" spc="125">
                <a:solidFill>
                  <a:srgbClr val="231F1D"/>
                </a:solidFill>
                <a:latin typeface="Arsenal"/>
                <a:ea typeface="Arsenal"/>
                <a:cs typeface="Arsenal"/>
                <a:sym typeface="Arsenal"/>
              </a:rPr>
              <a:t>Tổng quan về tập dữ liệu</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Tổng quan quy trình </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Xử lý dữ liệu</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Chuẩn hóa và chuẩn bị dữ liệu</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Mô hình LSTM</a:t>
            </a:r>
          </a:p>
          <a:p>
            <a:pPr marL="677255" lvl="1" indent="-338628" algn="l">
              <a:lnSpc>
                <a:spcPts val="3764"/>
              </a:lnSpc>
              <a:buFont typeface="Arial"/>
              <a:buChar char="•"/>
            </a:pPr>
            <a:r>
              <a:rPr lang="en-US" sz="3136" spc="125">
                <a:solidFill>
                  <a:srgbClr val="231F1D"/>
                </a:solidFill>
                <a:latin typeface="Arsenal"/>
                <a:ea typeface="Arsenal"/>
                <a:cs typeface="Arsenal"/>
                <a:sym typeface="Arsenal"/>
              </a:rPr>
              <a:t>Kết quả đánh giá mô hình</a:t>
            </a:r>
          </a:p>
          <a:p>
            <a:pPr algn="l">
              <a:lnSpc>
                <a:spcPts val="3764"/>
              </a:lnSpc>
            </a:pPr>
            <a:endParaRPr lang="en-US" sz="3136" spc="125">
              <a:solidFill>
                <a:srgbClr val="231F1D"/>
              </a:solidFill>
              <a:latin typeface="Arsenal"/>
              <a:ea typeface="Arsenal"/>
              <a:cs typeface="Arsenal"/>
              <a:sym typeface="Arsen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0DF"/>
        </a:solidFill>
        <a:effectLst/>
      </p:bgPr>
    </p:bg>
    <p:spTree>
      <p:nvGrpSpPr>
        <p:cNvPr id="1" name=""/>
        <p:cNvGrpSpPr/>
        <p:nvPr/>
      </p:nvGrpSpPr>
      <p:grpSpPr>
        <a:xfrm>
          <a:off x="0" y="0"/>
          <a:ext cx="0" cy="0"/>
          <a:chOff x="0" y="0"/>
          <a:chExt cx="0" cy="0"/>
        </a:xfrm>
      </p:grpSpPr>
      <p:sp>
        <p:nvSpPr>
          <p:cNvPr id="2" name="Freeform 2"/>
          <p:cNvSpPr/>
          <p:nvPr/>
        </p:nvSpPr>
        <p:spPr>
          <a:xfrm rot="5253446">
            <a:off x="1330677" y="-3702726"/>
            <a:ext cx="11325564" cy="18118576"/>
          </a:xfrm>
          <a:custGeom>
            <a:avLst/>
            <a:gdLst/>
            <a:ahLst/>
            <a:cxnLst/>
            <a:rect l="l" t="t" r="r" b="b"/>
            <a:pathLst>
              <a:path w="11325564" h="18118576">
                <a:moveTo>
                  <a:pt x="0" y="0"/>
                </a:moveTo>
                <a:lnTo>
                  <a:pt x="11325564" y="0"/>
                </a:lnTo>
                <a:lnTo>
                  <a:pt x="11325564" y="18118577"/>
                </a:lnTo>
                <a:lnTo>
                  <a:pt x="0" y="18118577"/>
                </a:lnTo>
                <a:lnTo>
                  <a:pt x="0" y="0"/>
                </a:lnTo>
                <a:close/>
              </a:path>
            </a:pathLst>
          </a:custGeom>
          <a:blipFill>
            <a:blip r:embed="rId2"/>
            <a:stretch>
              <a:fillRect l="-13991" r="-13991"/>
            </a:stretch>
          </a:blipFill>
        </p:spPr>
        <p:txBody>
          <a:bodyPr/>
          <a:lstStyle/>
          <a:p>
            <a:endParaRPr lang="en-US"/>
          </a:p>
        </p:txBody>
      </p:sp>
      <p:sp>
        <p:nvSpPr>
          <p:cNvPr id="3" name="Freeform 3"/>
          <p:cNvSpPr/>
          <p:nvPr/>
        </p:nvSpPr>
        <p:spPr>
          <a:xfrm>
            <a:off x="345695" y="2059744"/>
            <a:ext cx="8445423" cy="6593638"/>
          </a:xfrm>
          <a:custGeom>
            <a:avLst/>
            <a:gdLst/>
            <a:ahLst/>
            <a:cxnLst/>
            <a:rect l="l" t="t" r="r" b="b"/>
            <a:pathLst>
              <a:path w="8445423" h="6593638">
                <a:moveTo>
                  <a:pt x="0" y="0"/>
                </a:moveTo>
                <a:lnTo>
                  <a:pt x="8445423" y="0"/>
                </a:lnTo>
                <a:lnTo>
                  <a:pt x="8445423" y="6593638"/>
                </a:lnTo>
                <a:lnTo>
                  <a:pt x="0" y="659363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9661351" y="279343"/>
            <a:ext cx="8636174" cy="3105150"/>
          </a:xfrm>
          <a:prstGeom prst="rect">
            <a:avLst/>
          </a:prstGeom>
        </p:spPr>
        <p:txBody>
          <a:bodyPr lIns="0" tIns="0" rIns="0" bIns="0" rtlCol="0" anchor="t">
            <a:spAutoFit/>
          </a:bodyPr>
          <a:lstStyle/>
          <a:p>
            <a:pPr algn="l">
              <a:lnSpc>
                <a:spcPts val="8198"/>
              </a:lnSpc>
            </a:pPr>
            <a:r>
              <a:rPr lang="en-US" sz="6831" b="1" spc="273">
                <a:solidFill>
                  <a:srgbClr val="B22222"/>
                </a:solidFill>
                <a:latin typeface="Arsenal Bold"/>
                <a:ea typeface="Arsenal Bold"/>
                <a:cs typeface="Arsenal Bold"/>
                <a:sym typeface="Arsenal Bold"/>
              </a:rPr>
              <a:t>TỔNG QUAN VỀ </a:t>
            </a:r>
          </a:p>
          <a:p>
            <a:pPr algn="l">
              <a:lnSpc>
                <a:spcPts val="8198"/>
              </a:lnSpc>
            </a:pPr>
            <a:r>
              <a:rPr lang="en-US" sz="6831" b="1" spc="273">
                <a:solidFill>
                  <a:srgbClr val="B22222"/>
                </a:solidFill>
                <a:latin typeface="Arsenal Bold"/>
                <a:ea typeface="Arsenal Bold"/>
                <a:cs typeface="Arsenal Bold"/>
                <a:sym typeface="Arsenal Bold"/>
              </a:rPr>
              <a:t>TẬP DỮ LIỆU</a:t>
            </a:r>
          </a:p>
          <a:p>
            <a:pPr algn="l">
              <a:lnSpc>
                <a:spcPts val="8198"/>
              </a:lnSpc>
            </a:pPr>
            <a:endParaRPr lang="en-US" sz="6831" b="1" spc="273">
              <a:solidFill>
                <a:srgbClr val="B22222"/>
              </a:solidFill>
              <a:latin typeface="Arsenal Bold"/>
              <a:ea typeface="Arsenal Bold"/>
              <a:cs typeface="Arsenal Bold"/>
              <a:sym typeface="Arsenal Bold"/>
            </a:endParaRPr>
          </a:p>
        </p:txBody>
      </p:sp>
      <p:sp>
        <p:nvSpPr>
          <p:cNvPr id="5" name="TextBox 5"/>
          <p:cNvSpPr txBox="1"/>
          <p:nvPr/>
        </p:nvSpPr>
        <p:spPr>
          <a:xfrm>
            <a:off x="8594028" y="3054775"/>
            <a:ext cx="9693972" cy="5224019"/>
          </a:xfrm>
          <a:prstGeom prst="rect">
            <a:avLst/>
          </a:prstGeom>
        </p:spPr>
        <p:txBody>
          <a:bodyPr lIns="0" tIns="0" rIns="0" bIns="0" rtlCol="0" anchor="t">
            <a:spAutoFit/>
          </a:bodyPr>
          <a:lstStyle/>
          <a:p>
            <a:pPr marL="687749" lvl="1" indent="-343874" algn="l">
              <a:lnSpc>
                <a:spcPts val="3822"/>
              </a:lnSpc>
              <a:buFont typeface="Arial"/>
              <a:buChar char="•"/>
            </a:pPr>
            <a:r>
              <a:rPr lang="en-US" sz="3185" spc="127">
                <a:solidFill>
                  <a:srgbClr val="231F1D"/>
                </a:solidFill>
                <a:latin typeface="Arsenal"/>
                <a:ea typeface="Arsenal"/>
                <a:cs typeface="Arsenal"/>
                <a:sym typeface="Arsenal"/>
              </a:rPr>
              <a:t>Có khoảng 2.600 quan sát</a:t>
            </a:r>
          </a:p>
          <a:p>
            <a:pPr marL="687749" lvl="1" indent="-343874" algn="l">
              <a:lnSpc>
                <a:spcPts val="3822"/>
              </a:lnSpc>
              <a:buFont typeface="Arial"/>
              <a:buChar char="•"/>
            </a:pPr>
            <a:r>
              <a:rPr lang="en-US" sz="3185" spc="127">
                <a:solidFill>
                  <a:srgbClr val="231F1D"/>
                </a:solidFill>
                <a:latin typeface="Arsenal"/>
                <a:ea typeface="Arsenal"/>
                <a:cs typeface="Arsenal"/>
                <a:sym typeface="Arsenal"/>
              </a:rPr>
              <a:t>Cột Date: kiểu chuỗi ngày tháng, cần được chuyển đổi sang định dạng thời gian (datetime) để phân tích chuỗi thời gian.</a:t>
            </a:r>
          </a:p>
          <a:p>
            <a:pPr marL="687749" lvl="1" indent="-343874" algn="l">
              <a:lnSpc>
                <a:spcPts val="3822"/>
              </a:lnSpc>
              <a:buFont typeface="Arial"/>
              <a:buChar char="•"/>
            </a:pPr>
            <a:r>
              <a:rPr lang="en-US" sz="3185" spc="127">
                <a:solidFill>
                  <a:srgbClr val="231F1D"/>
                </a:solidFill>
                <a:latin typeface="Arsenal"/>
                <a:ea typeface="Arsenal"/>
                <a:cs typeface="Arsenal"/>
                <a:sym typeface="Arsenal"/>
              </a:rPr>
              <a:t>Cột Price, Open, High, Low: các cột giá dạng số thực, phản ánh biến động thị trường trong ngày.</a:t>
            </a:r>
          </a:p>
          <a:p>
            <a:pPr marL="687749" lvl="1" indent="-343874" algn="l">
              <a:lnSpc>
                <a:spcPts val="3822"/>
              </a:lnSpc>
              <a:buFont typeface="Arial"/>
              <a:buChar char="•"/>
            </a:pPr>
            <a:r>
              <a:rPr lang="en-US" sz="3185" spc="127">
                <a:solidFill>
                  <a:srgbClr val="231F1D"/>
                </a:solidFill>
                <a:latin typeface="Arsenal"/>
                <a:ea typeface="Arsenal"/>
                <a:cs typeface="Arsenal"/>
                <a:sym typeface="Arsenal"/>
              </a:rPr>
              <a:t>Cột Vol. (Khối lượng): chứa đơn vị K (nghìn), cần chuyển đổi về kiểu số thực để xử lý.</a:t>
            </a:r>
          </a:p>
          <a:p>
            <a:pPr marL="687749" lvl="1" indent="-343874" algn="l">
              <a:lnSpc>
                <a:spcPts val="3822"/>
              </a:lnSpc>
              <a:buFont typeface="Arial"/>
              <a:buChar char="•"/>
            </a:pPr>
            <a:r>
              <a:rPr lang="en-US" sz="3185" spc="127">
                <a:solidFill>
                  <a:srgbClr val="231F1D"/>
                </a:solidFill>
                <a:latin typeface="Arsenal"/>
                <a:ea typeface="Arsenal"/>
                <a:cs typeface="Arsenal"/>
                <a:sym typeface="Arsenal"/>
              </a:rPr>
              <a:t>Cột Change %: dạng phần trăm, cần loại bỏ ký tự % và chuyển về số thực.</a:t>
            </a:r>
          </a:p>
          <a:p>
            <a:pPr algn="l">
              <a:lnSpc>
                <a:spcPts val="3822"/>
              </a:lnSpc>
            </a:pPr>
            <a:endParaRPr lang="en-US" sz="3185" spc="127">
              <a:solidFill>
                <a:srgbClr val="231F1D"/>
              </a:solidFill>
              <a:latin typeface="Arsenal"/>
              <a:ea typeface="Arsenal"/>
              <a:cs typeface="Arsenal"/>
              <a:sym typeface="Arsen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1883</Words>
  <Application>Microsoft Office PowerPoint</Application>
  <PresentationFormat>Custom</PresentationFormat>
  <Paragraphs>207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Arsenal</vt:lpstr>
      <vt:lpstr>Calibri</vt:lpstr>
      <vt:lpstr>Arsenal Bold</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ty truyền thông số ABC</dc:title>
  <cp:lastModifiedBy>Bằng Tạ</cp:lastModifiedBy>
  <cp:revision>2</cp:revision>
  <dcterms:created xsi:type="dcterms:W3CDTF">2006-08-16T00:00:00Z</dcterms:created>
  <dcterms:modified xsi:type="dcterms:W3CDTF">2025-05-11T04:51:35Z</dcterms:modified>
  <dc:identifier>DAGm17OakYI</dc:identifier>
</cp:coreProperties>
</file>